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1" r:id="rId4"/>
    <p:sldId id="258" r:id="rId5"/>
    <p:sldId id="262" r:id="rId6"/>
    <p:sldId id="259"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34"/>
    <a:srgbClr val="FFA900"/>
    <a:srgbClr val="FEEFCA"/>
    <a:srgbClr val="FDDD8D"/>
    <a:srgbClr val="156082"/>
    <a:srgbClr val="0036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BC694B-2FDA-40C4-8C37-B81BF17AC847}" type="datetimeFigureOut">
              <a:rPr lang="en-GB" smtClean="0"/>
              <a:t>26/01/2025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5F0A46-D5C6-4D5D-8852-EFA57B9E814C}" type="slidenum">
              <a:rPr lang="en-GB" smtClean="0"/>
              <a:t>‹#›</a:t>
            </a:fld>
            <a:endParaRPr lang="en-GB"/>
          </a:p>
        </p:txBody>
      </p:sp>
    </p:spTree>
    <p:extLst>
      <p:ext uri="{BB962C8B-B14F-4D97-AF65-F5344CB8AC3E}">
        <p14:creationId xmlns:p14="http://schemas.microsoft.com/office/powerpoint/2010/main" val="3561494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A5F0A46-D5C6-4D5D-8852-EFA57B9E814C}" type="slidenum">
              <a:rPr lang="en-GB" smtClean="0"/>
              <a:t>4</a:t>
            </a:fld>
            <a:endParaRPr lang="en-GB"/>
          </a:p>
        </p:txBody>
      </p:sp>
    </p:spTree>
    <p:extLst>
      <p:ext uri="{BB962C8B-B14F-4D97-AF65-F5344CB8AC3E}">
        <p14:creationId xmlns:p14="http://schemas.microsoft.com/office/powerpoint/2010/main" val="866929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A5F0A46-D5C6-4D5D-8852-EFA57B9E814C}" type="slidenum">
              <a:rPr lang="en-GB" smtClean="0"/>
              <a:t>5</a:t>
            </a:fld>
            <a:endParaRPr lang="en-GB"/>
          </a:p>
        </p:txBody>
      </p:sp>
    </p:spTree>
    <p:extLst>
      <p:ext uri="{BB962C8B-B14F-4D97-AF65-F5344CB8AC3E}">
        <p14:creationId xmlns:p14="http://schemas.microsoft.com/office/powerpoint/2010/main" val="987296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C75EF-4BF0-9099-4C3F-513755E8D02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92B0489-5D8D-B977-1008-F28FF4F030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C6788DC-FAB2-2813-DBC0-64DF74CA7046}"/>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5" name="Footer Placeholder 4">
            <a:extLst>
              <a:ext uri="{FF2B5EF4-FFF2-40B4-BE49-F238E27FC236}">
                <a16:creationId xmlns:a16="http://schemas.microsoft.com/office/drawing/2014/main" id="{F40645E9-BD28-5667-49BE-8F58C90828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94E0D0-5305-6267-1C17-8BEA56F92CF9}"/>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3008347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44C3A-7497-75DA-3275-9A659FE2188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7E3A38-F479-06DE-F98A-C5D839D081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29D0F6-55F8-B3FA-5B3B-970A601D0CD2}"/>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5" name="Footer Placeholder 4">
            <a:extLst>
              <a:ext uri="{FF2B5EF4-FFF2-40B4-BE49-F238E27FC236}">
                <a16:creationId xmlns:a16="http://schemas.microsoft.com/office/drawing/2014/main" id="{6F43AD72-4B5A-48F1-F128-167EB7EE76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6B33CE-09F0-8F31-A66D-DC51253D6099}"/>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2206287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5B267F-F506-F931-1F33-F7178D7D665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6B3C184-A400-D963-DE91-A17E626028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1A9E69-D472-0DAF-EAA6-7581B8D829F5}"/>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5" name="Footer Placeholder 4">
            <a:extLst>
              <a:ext uri="{FF2B5EF4-FFF2-40B4-BE49-F238E27FC236}">
                <a16:creationId xmlns:a16="http://schemas.microsoft.com/office/drawing/2014/main" id="{31490CFC-654C-3B74-E3A5-CB5152BDD7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C99B21-67F8-CF8B-0FE9-D6874317CE41}"/>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350930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2E60F-98D2-DFCE-812C-80FC3CE502F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D9A7218-9F95-BC39-A7F7-6829F8052BC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C1CFD9-2930-7EAE-4F35-AD87473718DB}"/>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5" name="Footer Placeholder 4">
            <a:extLst>
              <a:ext uri="{FF2B5EF4-FFF2-40B4-BE49-F238E27FC236}">
                <a16:creationId xmlns:a16="http://schemas.microsoft.com/office/drawing/2014/main" id="{576D16A4-946F-3A6E-59E4-766E348A67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DCC497-98D2-E1EB-DC7B-696D5F7EF345}"/>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2589593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3F7AD-8E98-57A3-C0B0-F892CAAEC1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CB4C9D2-019F-4541-265E-7E83C51E01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97ECFA-EDF4-FD20-89E7-B85B317E7A25}"/>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5" name="Footer Placeholder 4">
            <a:extLst>
              <a:ext uri="{FF2B5EF4-FFF2-40B4-BE49-F238E27FC236}">
                <a16:creationId xmlns:a16="http://schemas.microsoft.com/office/drawing/2014/main" id="{A3DDD98D-95B6-BBFA-6312-38A4B99907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70422C-3BC2-C4B9-6559-FD68595DD347}"/>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1271353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745B6-C4C5-4D57-9175-8C7E35F492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528DD76-6F6D-1F8E-EED2-40A195817C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2672633-F716-80FB-7889-197A09CBAD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41ACD32-E930-85D7-D3CE-06C15244AD11}"/>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6" name="Footer Placeholder 5">
            <a:extLst>
              <a:ext uri="{FF2B5EF4-FFF2-40B4-BE49-F238E27FC236}">
                <a16:creationId xmlns:a16="http://schemas.microsoft.com/office/drawing/2014/main" id="{72F652C9-5683-B59B-7745-83165EBC91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33FDD8-3665-689E-ADA6-F48DAD6CEA12}"/>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53082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53F8F-24A3-5DDC-7BA6-CDC500B4108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F31775B-6FD0-255A-7757-9FEB04AE04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5DF3C0-F812-020E-28BD-BB0E0BB173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CDBA815-D2AC-5DDA-A10D-EEB7345F84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CA1186-B6BC-58CB-3EB9-47AEBF888E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AC6C53-3AB5-7C74-7822-E92B863C7E8F}"/>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8" name="Footer Placeholder 7">
            <a:extLst>
              <a:ext uri="{FF2B5EF4-FFF2-40B4-BE49-F238E27FC236}">
                <a16:creationId xmlns:a16="http://schemas.microsoft.com/office/drawing/2014/main" id="{C86372E5-CD90-E78C-C00D-1256140ECDB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4F673EC-1B43-30E3-3FC6-8CA90EFF7100}"/>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1926137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7182F-3161-1F1C-2818-0504471D47F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38F838-0F5B-8753-1437-6CEEFFB11563}"/>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4" name="Footer Placeholder 3">
            <a:extLst>
              <a:ext uri="{FF2B5EF4-FFF2-40B4-BE49-F238E27FC236}">
                <a16:creationId xmlns:a16="http://schemas.microsoft.com/office/drawing/2014/main" id="{52B6F197-2D88-35AE-8AA4-6D3448F6015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7371EF3-F575-AB45-2FB6-DF77AAE2A912}"/>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118220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2F732A-5690-E6B5-D7B4-5846D7DBA365}"/>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3" name="Footer Placeholder 2">
            <a:extLst>
              <a:ext uri="{FF2B5EF4-FFF2-40B4-BE49-F238E27FC236}">
                <a16:creationId xmlns:a16="http://schemas.microsoft.com/office/drawing/2014/main" id="{AA13280F-9FB4-0F04-D2F2-9C8D42D7D9D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5D6202A-C459-F683-E645-9E5BD7627C7E}"/>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336122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B0C4A-EFD3-DD87-DFDB-CC3772AEA2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498161D-9F7E-A3BB-9527-2EEF7816E4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444F5F-BEEE-9872-A5E9-65BC6BAA4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33019B-28A2-E13A-BD5D-16484F53A202}"/>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6" name="Footer Placeholder 5">
            <a:extLst>
              <a:ext uri="{FF2B5EF4-FFF2-40B4-BE49-F238E27FC236}">
                <a16:creationId xmlns:a16="http://schemas.microsoft.com/office/drawing/2014/main" id="{7F54BE59-A898-B056-0F0F-A9F193B314D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967C4D-5865-0F49-304A-F4E4E3EB0688}"/>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1484848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C78DA-7D94-5867-FE0B-8229316A83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E1FBEF8-2B5E-96C1-A889-99918C5C91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22C636A-33F9-A1A2-81D7-D67962D8D2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46CEF1-8781-C317-081E-7224C709E83B}"/>
              </a:ext>
            </a:extLst>
          </p:cNvPr>
          <p:cNvSpPr>
            <a:spLocks noGrp="1"/>
          </p:cNvSpPr>
          <p:nvPr>
            <p:ph type="dt" sz="half" idx="10"/>
          </p:nvPr>
        </p:nvSpPr>
        <p:spPr/>
        <p:txBody>
          <a:bodyPr/>
          <a:lstStyle/>
          <a:p>
            <a:fld id="{AA797A8F-27DB-4859-A626-FFB59F976A70}" type="datetimeFigureOut">
              <a:rPr lang="en-GB" smtClean="0"/>
              <a:t>26/01/2025</a:t>
            </a:fld>
            <a:endParaRPr lang="en-GB"/>
          </a:p>
        </p:txBody>
      </p:sp>
      <p:sp>
        <p:nvSpPr>
          <p:cNvPr id="6" name="Footer Placeholder 5">
            <a:extLst>
              <a:ext uri="{FF2B5EF4-FFF2-40B4-BE49-F238E27FC236}">
                <a16:creationId xmlns:a16="http://schemas.microsoft.com/office/drawing/2014/main" id="{D174C1F9-0223-8209-5F21-9646A706ED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887B2B-B0D5-A32C-FF44-99DF437EA947}"/>
              </a:ext>
            </a:extLst>
          </p:cNvPr>
          <p:cNvSpPr>
            <a:spLocks noGrp="1"/>
          </p:cNvSpPr>
          <p:nvPr>
            <p:ph type="sldNum" sz="quarter" idx="12"/>
          </p:nvPr>
        </p:nvSpPr>
        <p:spPr/>
        <p:txBody>
          <a:bodyPr/>
          <a:lstStyle/>
          <a:p>
            <a:fld id="{2939FAE3-963F-43D8-B1F0-459B358B3386}" type="slidenum">
              <a:rPr lang="en-GB" smtClean="0"/>
              <a:t>‹#›</a:t>
            </a:fld>
            <a:endParaRPr lang="en-GB"/>
          </a:p>
        </p:txBody>
      </p:sp>
    </p:spTree>
    <p:extLst>
      <p:ext uri="{BB962C8B-B14F-4D97-AF65-F5344CB8AC3E}">
        <p14:creationId xmlns:p14="http://schemas.microsoft.com/office/powerpoint/2010/main" val="1101533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69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055B7A-AF56-B3D4-960F-6B03CD8C91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592DB9-902B-672E-EE79-83A43EA55D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452929-E63E-4B20-E719-C8751C4F20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797A8F-27DB-4859-A626-FFB59F976A70}" type="datetimeFigureOut">
              <a:rPr lang="en-GB" smtClean="0"/>
              <a:t>26/01/2025</a:t>
            </a:fld>
            <a:endParaRPr lang="en-GB"/>
          </a:p>
        </p:txBody>
      </p:sp>
      <p:sp>
        <p:nvSpPr>
          <p:cNvPr id="5" name="Footer Placeholder 4">
            <a:extLst>
              <a:ext uri="{FF2B5EF4-FFF2-40B4-BE49-F238E27FC236}">
                <a16:creationId xmlns:a16="http://schemas.microsoft.com/office/drawing/2014/main" id="{E4270E3F-2518-8D4B-FF73-8B93E87D02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0337C46-C52D-543D-01E5-C6AE34B25C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39FAE3-963F-43D8-B1F0-459B358B3386}" type="slidenum">
              <a:rPr lang="en-GB" smtClean="0"/>
              <a:t>‹#›</a:t>
            </a:fld>
            <a:endParaRPr lang="en-GB"/>
          </a:p>
        </p:txBody>
      </p:sp>
    </p:spTree>
    <p:extLst>
      <p:ext uri="{BB962C8B-B14F-4D97-AF65-F5344CB8AC3E}">
        <p14:creationId xmlns:p14="http://schemas.microsoft.com/office/powerpoint/2010/main" val="582000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D7BCC5D-FC86-CB8E-09E3-15C8B8DE977B}"/>
              </a:ext>
            </a:extLst>
          </p:cNvPr>
          <p:cNvPicPr>
            <a:picLocks noChangeAspect="1"/>
          </p:cNvPicPr>
          <p:nvPr/>
        </p:nvPicPr>
        <p:blipFill rotWithShape="1">
          <a:blip r:embed="rId2"/>
          <a:srcRect l="33508" t="40210" r="15201" b="35477"/>
          <a:stretch/>
        </p:blipFill>
        <p:spPr>
          <a:xfrm>
            <a:off x="599769" y="1464120"/>
            <a:ext cx="5555225" cy="1480520"/>
          </a:xfrm>
          <a:prstGeom prst="rect">
            <a:avLst/>
          </a:prstGeom>
        </p:spPr>
      </p:pic>
      <p:sp>
        <p:nvSpPr>
          <p:cNvPr id="10" name="Isosceles Triangle 9">
            <a:extLst>
              <a:ext uri="{FF2B5EF4-FFF2-40B4-BE49-F238E27FC236}">
                <a16:creationId xmlns:a16="http://schemas.microsoft.com/office/drawing/2014/main" id="{9D8701C8-508A-9C86-7FCC-CEFE1FA7B0F2}"/>
              </a:ext>
            </a:extLst>
          </p:cNvPr>
          <p:cNvSpPr/>
          <p:nvPr/>
        </p:nvSpPr>
        <p:spPr>
          <a:xfrm>
            <a:off x="-4917" y="0"/>
            <a:ext cx="12192000" cy="6858000"/>
          </a:xfrm>
          <a:prstGeom prst="triangle">
            <a:avLst>
              <a:gd name="adj" fmla="val 100000"/>
            </a:avLst>
          </a:prstGeom>
          <a:solidFill>
            <a:srgbClr val="0D0D34"/>
          </a:solidFill>
          <a:ln>
            <a:solidFill>
              <a:srgbClr val="00369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ED6F9898-79F5-E1FB-7B44-3146D6C67ADD}"/>
              </a:ext>
            </a:extLst>
          </p:cNvPr>
          <p:cNvSpPr txBox="1"/>
          <p:nvPr/>
        </p:nvSpPr>
        <p:spPr>
          <a:xfrm>
            <a:off x="4508091" y="4408759"/>
            <a:ext cx="7683909" cy="1200329"/>
          </a:xfrm>
          <a:prstGeom prst="rect">
            <a:avLst/>
          </a:prstGeom>
          <a:noFill/>
        </p:spPr>
        <p:txBody>
          <a:bodyPr wrap="square" rtlCol="0">
            <a:spAutoFit/>
          </a:bodyPr>
          <a:lstStyle/>
          <a:p>
            <a:pPr algn="ctr"/>
            <a:r>
              <a:rPr lang="en-US" sz="3600" b="1" err="1">
                <a:solidFill>
                  <a:schemeClr val="bg1"/>
                </a:solidFill>
              </a:rPr>
              <a:t>EitC</a:t>
            </a:r>
            <a:r>
              <a:rPr lang="en-US" sz="3600" b="1">
                <a:solidFill>
                  <a:schemeClr val="bg1"/>
                </a:solidFill>
              </a:rPr>
              <a:t> Inclusive Schools </a:t>
            </a:r>
            <a:r>
              <a:rPr lang="en-US" sz="3600" b="1" err="1">
                <a:solidFill>
                  <a:schemeClr val="bg1"/>
                </a:solidFill>
              </a:rPr>
              <a:t>Programme</a:t>
            </a:r>
            <a:r>
              <a:rPr lang="en-US" sz="3600" b="1">
                <a:solidFill>
                  <a:schemeClr val="bg1"/>
                </a:solidFill>
              </a:rPr>
              <a:t> </a:t>
            </a:r>
          </a:p>
          <a:p>
            <a:pPr algn="ctr"/>
            <a:r>
              <a:rPr lang="en-US" sz="3600" b="1">
                <a:solidFill>
                  <a:schemeClr val="bg1"/>
                </a:solidFill>
              </a:rPr>
              <a:t>SEND PE Curriculum</a:t>
            </a:r>
            <a:endParaRPr lang="en-GB" sz="3600" b="1">
              <a:solidFill>
                <a:schemeClr val="bg1"/>
              </a:solidFill>
            </a:endParaRPr>
          </a:p>
        </p:txBody>
      </p:sp>
      <p:pic>
        <p:nvPicPr>
          <p:cNvPr id="12" name="Picture 11">
            <a:extLst>
              <a:ext uri="{FF2B5EF4-FFF2-40B4-BE49-F238E27FC236}">
                <a16:creationId xmlns:a16="http://schemas.microsoft.com/office/drawing/2014/main" id="{48182361-3693-7E41-6A3C-17A4D13A2A35}"/>
              </a:ext>
            </a:extLst>
          </p:cNvPr>
          <p:cNvPicPr>
            <a:picLocks noChangeAspect="1"/>
          </p:cNvPicPr>
          <p:nvPr/>
        </p:nvPicPr>
        <p:blipFill rotWithShape="1">
          <a:blip r:embed="rId3"/>
          <a:srcRect l="83104" t="36039" r="8468" b="48863"/>
          <a:stretch/>
        </p:blipFill>
        <p:spPr>
          <a:xfrm>
            <a:off x="7836309" y="5609088"/>
            <a:ext cx="1027471" cy="1034949"/>
          </a:xfrm>
          <a:prstGeom prst="rect">
            <a:avLst/>
          </a:prstGeom>
        </p:spPr>
      </p:pic>
    </p:spTree>
    <p:extLst>
      <p:ext uri="{BB962C8B-B14F-4D97-AF65-F5344CB8AC3E}">
        <p14:creationId xmlns:p14="http://schemas.microsoft.com/office/powerpoint/2010/main" val="1839088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D0D34"/>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B87E8C-8DC6-B8E5-9629-9EC1577BC492}"/>
              </a:ext>
            </a:extLst>
          </p:cNvPr>
          <p:cNvSpPr txBox="1"/>
          <p:nvPr/>
        </p:nvSpPr>
        <p:spPr>
          <a:xfrm>
            <a:off x="3428999" y="492953"/>
            <a:ext cx="5334002" cy="523220"/>
          </a:xfrm>
          <a:prstGeom prst="rect">
            <a:avLst/>
          </a:prstGeom>
          <a:noFill/>
        </p:spPr>
        <p:txBody>
          <a:bodyPr wrap="square" rtlCol="0">
            <a:spAutoFit/>
          </a:bodyPr>
          <a:lstStyle/>
          <a:p>
            <a:pPr algn="ctr"/>
            <a:r>
              <a:rPr lang="en-US" sz="2800" b="1">
                <a:solidFill>
                  <a:schemeClr val="bg1"/>
                </a:solidFill>
              </a:rPr>
              <a:t>Target Checklist Formal</a:t>
            </a:r>
          </a:p>
        </p:txBody>
      </p:sp>
      <p:sp>
        <p:nvSpPr>
          <p:cNvPr id="4" name="Freeform 5">
            <a:extLst>
              <a:ext uri="{FF2B5EF4-FFF2-40B4-BE49-F238E27FC236}">
                <a16:creationId xmlns:a16="http://schemas.microsoft.com/office/drawing/2014/main" id="{FB6B9111-E196-66CC-64EF-27F84A5A705C}"/>
              </a:ext>
            </a:extLst>
          </p:cNvPr>
          <p:cNvSpPr>
            <a:spLocks/>
          </p:cNvSpPr>
          <p:nvPr/>
        </p:nvSpPr>
        <p:spPr bwMode="auto">
          <a:xfrm>
            <a:off x="288171" y="211268"/>
            <a:ext cx="1157171" cy="1086590"/>
          </a:xfrm>
          <a:custGeom>
            <a:avLst/>
            <a:gdLst>
              <a:gd name="connsiteX0" fmla="*/ 8747 w 933174"/>
              <a:gd name="connsiteY0" fmla="*/ 381241 h 936654"/>
              <a:gd name="connsiteX1" fmla="*/ 6285 w 933174"/>
              <a:gd name="connsiteY1" fmla="*/ 405749 h 936654"/>
              <a:gd name="connsiteX2" fmla="*/ 3733 w 933174"/>
              <a:gd name="connsiteY2" fmla="*/ 404727 h 936654"/>
              <a:gd name="connsiteX3" fmla="*/ 12144 w 933174"/>
              <a:gd name="connsiteY3" fmla="*/ 365328 h 936654"/>
              <a:gd name="connsiteX4" fmla="*/ 8747 w 933174"/>
              <a:gd name="connsiteY4" fmla="*/ 381241 h 936654"/>
              <a:gd name="connsiteX5" fmla="*/ 9480 w 933174"/>
              <a:gd name="connsiteY5" fmla="*/ 373943 h 936654"/>
              <a:gd name="connsiteX6" fmla="*/ 13599 w 933174"/>
              <a:gd name="connsiteY6" fmla="*/ 358511 h 936654"/>
              <a:gd name="connsiteX7" fmla="*/ 14203 w 933174"/>
              <a:gd name="connsiteY7" fmla="*/ 358671 h 936654"/>
              <a:gd name="connsiteX8" fmla="*/ 12144 w 933174"/>
              <a:gd name="connsiteY8" fmla="*/ 365328 h 936654"/>
              <a:gd name="connsiteX9" fmla="*/ 903196 w 933174"/>
              <a:gd name="connsiteY9" fmla="*/ 307661 h 936654"/>
              <a:gd name="connsiteX10" fmla="*/ 923695 w 933174"/>
              <a:gd name="connsiteY10" fmla="*/ 373943 h 936654"/>
              <a:gd name="connsiteX11" fmla="*/ 933174 w 933174"/>
              <a:gd name="connsiteY11" fmla="*/ 468327 h 936654"/>
              <a:gd name="connsiteX12" fmla="*/ 466587 w 933174"/>
              <a:gd name="connsiteY12" fmla="*/ 936654 h 936654"/>
              <a:gd name="connsiteX13" fmla="*/ 0 w 933174"/>
              <a:gd name="connsiteY13" fmla="*/ 468327 h 936654"/>
              <a:gd name="connsiteX14" fmla="*/ 6285 w 933174"/>
              <a:gd name="connsiteY14" fmla="*/ 405749 h 936654"/>
              <a:gd name="connsiteX15" fmla="*/ 42377 w 933174"/>
              <a:gd name="connsiteY15" fmla="*/ 420201 h 936654"/>
              <a:gd name="connsiteX16" fmla="*/ 90889 w 933174"/>
              <a:gd name="connsiteY16" fmla="*/ 424534 h 936654"/>
              <a:gd name="connsiteX17" fmla="*/ 108978 w 933174"/>
              <a:gd name="connsiteY17" fmla="*/ 518616 h 936654"/>
              <a:gd name="connsiteX18" fmla="*/ 358936 w 933174"/>
              <a:gd name="connsiteY18" fmla="*/ 668818 h 936654"/>
              <a:gd name="connsiteX19" fmla="*/ 419781 w 933174"/>
              <a:gd name="connsiteY19" fmla="*/ 700179 h 936654"/>
              <a:gd name="connsiteX20" fmla="*/ 490492 w 933174"/>
              <a:gd name="connsiteY20" fmla="*/ 627554 h 936654"/>
              <a:gd name="connsiteX21" fmla="*/ 653294 w 933174"/>
              <a:gd name="connsiteY21" fmla="*/ 564832 h 936654"/>
              <a:gd name="connsiteX22" fmla="*/ 738805 w 933174"/>
              <a:gd name="connsiteY22" fmla="*/ 624253 h 936654"/>
              <a:gd name="connsiteX23" fmla="*/ 885650 w 933174"/>
              <a:gd name="connsiteY23" fmla="*/ 409085 h 936654"/>
              <a:gd name="connsiteX24" fmla="*/ 902629 w 933174"/>
              <a:gd name="connsiteY24" fmla="*/ 305826 h 936654"/>
              <a:gd name="connsiteX25" fmla="*/ 903251 w 933174"/>
              <a:gd name="connsiteY25" fmla="*/ 307343 h 936654"/>
              <a:gd name="connsiteX26" fmla="*/ 903196 w 933174"/>
              <a:gd name="connsiteY26" fmla="*/ 307661 h 936654"/>
              <a:gd name="connsiteX27" fmla="*/ 466587 w 933174"/>
              <a:gd name="connsiteY27" fmla="*/ 0 h 936654"/>
              <a:gd name="connsiteX28" fmla="*/ 896508 w 933174"/>
              <a:gd name="connsiteY28" fmla="*/ 286033 h 936654"/>
              <a:gd name="connsiteX29" fmla="*/ 902629 w 933174"/>
              <a:gd name="connsiteY29" fmla="*/ 305826 h 936654"/>
              <a:gd name="connsiteX30" fmla="*/ 891740 w 933174"/>
              <a:gd name="connsiteY30" fmla="*/ 279284 h 936654"/>
              <a:gd name="connsiteX31" fmla="*/ 748672 w 933174"/>
              <a:gd name="connsiteY31" fmla="*/ 540074 h 936654"/>
              <a:gd name="connsiteX32" fmla="*/ 674672 w 933174"/>
              <a:gd name="connsiteY32" fmla="*/ 465798 h 936654"/>
              <a:gd name="connsiteX33" fmla="*/ 743739 w 933174"/>
              <a:gd name="connsiteY33" fmla="*/ 285886 h 936654"/>
              <a:gd name="connsiteX34" fmla="*/ 816095 w 933174"/>
              <a:gd name="connsiteY34" fmla="*/ 292488 h 936654"/>
              <a:gd name="connsiteX35" fmla="*/ 722361 w 933174"/>
              <a:gd name="connsiteY35" fmla="*/ 214911 h 936654"/>
              <a:gd name="connsiteX36" fmla="*/ 641782 w 933174"/>
              <a:gd name="connsiteY36" fmla="*/ 540074 h 936654"/>
              <a:gd name="connsiteX37" fmla="*/ 510226 w 933174"/>
              <a:gd name="connsiteY37" fmla="*/ 566483 h 936654"/>
              <a:gd name="connsiteX38" fmla="*/ 516804 w 933174"/>
              <a:gd name="connsiteY38" fmla="*/ 455895 h 936654"/>
              <a:gd name="connsiteX39" fmla="*/ 559559 w 933174"/>
              <a:gd name="connsiteY39" fmla="*/ 495508 h 936654"/>
              <a:gd name="connsiteX40" fmla="*/ 579293 w 933174"/>
              <a:gd name="connsiteY40" fmla="*/ 398125 h 936654"/>
              <a:gd name="connsiteX41" fmla="*/ 511870 w 933174"/>
              <a:gd name="connsiteY41" fmla="*/ 398125 h 936654"/>
              <a:gd name="connsiteX42" fmla="*/ 478981 w 933174"/>
              <a:gd name="connsiteY42" fmla="*/ 343656 h 936654"/>
              <a:gd name="connsiteX43" fmla="*/ 444447 w 933174"/>
              <a:gd name="connsiteY43" fmla="*/ 447642 h 936654"/>
              <a:gd name="connsiteX44" fmla="*/ 413203 w 933174"/>
              <a:gd name="connsiteY44" fmla="*/ 549977 h 936654"/>
              <a:gd name="connsiteX45" fmla="*/ 449381 w 933174"/>
              <a:gd name="connsiteY45" fmla="*/ 500460 h 936654"/>
              <a:gd name="connsiteX46" fmla="*/ 472403 w 933174"/>
              <a:gd name="connsiteY46" fmla="*/ 594542 h 936654"/>
              <a:gd name="connsiteX47" fmla="*/ 475692 w 933174"/>
              <a:gd name="connsiteY47" fmla="*/ 602795 h 936654"/>
              <a:gd name="connsiteX48" fmla="*/ 381958 w 933174"/>
              <a:gd name="connsiteY48" fmla="*/ 629204 h 936654"/>
              <a:gd name="connsiteX49" fmla="*/ 345780 w 933174"/>
              <a:gd name="connsiteY49" fmla="*/ 482304 h 936654"/>
              <a:gd name="connsiteX50" fmla="*/ 329335 w 933174"/>
              <a:gd name="connsiteY50" fmla="*/ 619301 h 936654"/>
              <a:gd name="connsiteX51" fmla="*/ 159956 w 933174"/>
              <a:gd name="connsiteY51" fmla="*/ 541724 h 936654"/>
              <a:gd name="connsiteX52" fmla="*/ 156667 w 933174"/>
              <a:gd name="connsiteY52" fmla="*/ 465798 h 936654"/>
              <a:gd name="connsiteX53" fmla="*/ 163245 w 933174"/>
              <a:gd name="connsiteY53" fmla="*/ 408028 h 936654"/>
              <a:gd name="connsiteX54" fmla="*/ 304669 w 933174"/>
              <a:gd name="connsiteY54" fmla="*/ 274332 h 936654"/>
              <a:gd name="connsiteX55" fmla="*/ 108978 w 933174"/>
              <a:gd name="connsiteY55" fmla="*/ 365113 h 936654"/>
              <a:gd name="connsiteX56" fmla="*/ 58822 w 933174"/>
              <a:gd name="connsiteY56" fmla="*/ 370478 h 936654"/>
              <a:gd name="connsiteX57" fmla="*/ 14203 w 933174"/>
              <a:gd name="connsiteY57" fmla="*/ 358671 h 936654"/>
              <a:gd name="connsiteX58" fmla="*/ 36667 w 933174"/>
              <a:gd name="connsiteY58" fmla="*/ 286033 h 936654"/>
              <a:gd name="connsiteX59" fmla="*/ 466587 w 933174"/>
              <a:gd name="connsiteY59" fmla="*/ 0 h 936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33174" h="936654">
                <a:moveTo>
                  <a:pt x="8747" y="381241"/>
                </a:moveTo>
                <a:lnTo>
                  <a:pt x="6285" y="405749"/>
                </a:lnTo>
                <a:lnTo>
                  <a:pt x="3733" y="404727"/>
                </a:lnTo>
                <a:close/>
                <a:moveTo>
                  <a:pt x="12144" y="365328"/>
                </a:moveTo>
                <a:lnTo>
                  <a:pt x="8747" y="381241"/>
                </a:lnTo>
                <a:lnTo>
                  <a:pt x="9480" y="373943"/>
                </a:lnTo>
                <a:close/>
                <a:moveTo>
                  <a:pt x="13599" y="358511"/>
                </a:moveTo>
                <a:lnTo>
                  <a:pt x="14203" y="358671"/>
                </a:lnTo>
                <a:lnTo>
                  <a:pt x="12144" y="365328"/>
                </a:lnTo>
                <a:close/>
                <a:moveTo>
                  <a:pt x="903196" y="307661"/>
                </a:moveTo>
                <a:lnTo>
                  <a:pt x="923695" y="373943"/>
                </a:lnTo>
                <a:cubicBezTo>
                  <a:pt x="929910" y="404430"/>
                  <a:pt x="933174" y="435996"/>
                  <a:pt x="933174" y="468327"/>
                </a:cubicBezTo>
                <a:cubicBezTo>
                  <a:pt x="933174" y="726977"/>
                  <a:pt x="724276" y="936654"/>
                  <a:pt x="466587" y="936654"/>
                </a:cubicBezTo>
                <a:cubicBezTo>
                  <a:pt x="208898" y="936654"/>
                  <a:pt x="0" y="726977"/>
                  <a:pt x="0" y="468327"/>
                </a:cubicBezTo>
                <a:lnTo>
                  <a:pt x="6285" y="405749"/>
                </a:lnTo>
                <a:lnTo>
                  <a:pt x="42377" y="420201"/>
                </a:lnTo>
                <a:cubicBezTo>
                  <a:pt x="56766" y="423708"/>
                  <a:pt x="72800" y="425359"/>
                  <a:pt x="90889" y="424534"/>
                </a:cubicBezTo>
                <a:cubicBezTo>
                  <a:pt x="84311" y="444341"/>
                  <a:pt x="85956" y="488906"/>
                  <a:pt x="108978" y="518616"/>
                </a:cubicBezTo>
                <a:cubicBezTo>
                  <a:pt x="2088" y="738142"/>
                  <a:pt x="275068" y="863585"/>
                  <a:pt x="358936" y="668818"/>
                </a:cubicBezTo>
                <a:cubicBezTo>
                  <a:pt x="375380" y="688625"/>
                  <a:pt x="395114" y="700179"/>
                  <a:pt x="419781" y="700179"/>
                </a:cubicBezTo>
                <a:cubicBezTo>
                  <a:pt x="452670" y="698528"/>
                  <a:pt x="478981" y="668818"/>
                  <a:pt x="490492" y="627554"/>
                </a:cubicBezTo>
                <a:cubicBezTo>
                  <a:pt x="536537" y="685324"/>
                  <a:pt x="628627" y="695227"/>
                  <a:pt x="653294" y="564832"/>
                </a:cubicBezTo>
                <a:cubicBezTo>
                  <a:pt x="674672" y="601145"/>
                  <a:pt x="702627" y="624253"/>
                  <a:pt x="738805" y="624253"/>
                </a:cubicBezTo>
                <a:cubicBezTo>
                  <a:pt x="818973" y="624253"/>
                  <a:pt x="862140" y="515625"/>
                  <a:pt x="885650" y="409085"/>
                </a:cubicBezTo>
                <a:close/>
                <a:moveTo>
                  <a:pt x="902629" y="305826"/>
                </a:moveTo>
                <a:lnTo>
                  <a:pt x="903251" y="307343"/>
                </a:lnTo>
                <a:lnTo>
                  <a:pt x="903196" y="307661"/>
                </a:lnTo>
                <a:close/>
                <a:moveTo>
                  <a:pt x="466587" y="0"/>
                </a:moveTo>
                <a:cubicBezTo>
                  <a:pt x="659854" y="0"/>
                  <a:pt x="825676" y="117943"/>
                  <a:pt x="896508" y="286033"/>
                </a:cubicBezTo>
                <a:lnTo>
                  <a:pt x="902629" y="305826"/>
                </a:lnTo>
                <a:lnTo>
                  <a:pt x="891740" y="279284"/>
                </a:lnTo>
                <a:cubicBezTo>
                  <a:pt x="863784" y="373366"/>
                  <a:pt x="806228" y="528520"/>
                  <a:pt x="748672" y="540074"/>
                </a:cubicBezTo>
                <a:cubicBezTo>
                  <a:pt x="710850" y="548326"/>
                  <a:pt x="681249" y="512014"/>
                  <a:pt x="674672" y="465798"/>
                </a:cubicBezTo>
                <a:cubicBezTo>
                  <a:pt x="663160" y="376667"/>
                  <a:pt x="694405" y="289187"/>
                  <a:pt x="743739" y="285886"/>
                </a:cubicBezTo>
                <a:cubicBezTo>
                  <a:pt x="755250" y="353559"/>
                  <a:pt x="807873" y="330451"/>
                  <a:pt x="816095" y="292488"/>
                </a:cubicBezTo>
                <a:cubicBezTo>
                  <a:pt x="825962" y="252875"/>
                  <a:pt x="804584" y="193454"/>
                  <a:pt x="722361" y="214911"/>
                </a:cubicBezTo>
                <a:cubicBezTo>
                  <a:pt x="610538" y="246272"/>
                  <a:pt x="595738" y="429485"/>
                  <a:pt x="641782" y="540074"/>
                </a:cubicBezTo>
                <a:cubicBezTo>
                  <a:pt x="610538" y="607747"/>
                  <a:pt x="559559" y="647361"/>
                  <a:pt x="510226" y="566483"/>
                </a:cubicBezTo>
                <a:cubicBezTo>
                  <a:pt x="513515" y="543375"/>
                  <a:pt x="516804" y="498809"/>
                  <a:pt x="516804" y="455895"/>
                </a:cubicBezTo>
                <a:cubicBezTo>
                  <a:pt x="543115" y="445991"/>
                  <a:pt x="562848" y="454244"/>
                  <a:pt x="559559" y="495508"/>
                </a:cubicBezTo>
                <a:cubicBezTo>
                  <a:pt x="574360" y="485605"/>
                  <a:pt x="630271" y="421233"/>
                  <a:pt x="579293" y="398125"/>
                </a:cubicBezTo>
                <a:cubicBezTo>
                  <a:pt x="567782" y="393173"/>
                  <a:pt x="541470" y="389872"/>
                  <a:pt x="511870" y="398125"/>
                </a:cubicBezTo>
                <a:cubicBezTo>
                  <a:pt x="506937" y="363463"/>
                  <a:pt x="497070" y="338704"/>
                  <a:pt x="478981" y="343656"/>
                </a:cubicBezTo>
                <a:cubicBezTo>
                  <a:pt x="451025" y="351909"/>
                  <a:pt x="442803" y="396474"/>
                  <a:pt x="444447" y="447642"/>
                </a:cubicBezTo>
                <a:cubicBezTo>
                  <a:pt x="428003" y="472400"/>
                  <a:pt x="416492" y="505412"/>
                  <a:pt x="413203" y="549977"/>
                </a:cubicBezTo>
                <a:cubicBezTo>
                  <a:pt x="419781" y="535122"/>
                  <a:pt x="432936" y="516966"/>
                  <a:pt x="449381" y="500460"/>
                </a:cubicBezTo>
                <a:cubicBezTo>
                  <a:pt x="454314" y="536772"/>
                  <a:pt x="462536" y="571434"/>
                  <a:pt x="472403" y="594542"/>
                </a:cubicBezTo>
                <a:cubicBezTo>
                  <a:pt x="472403" y="597843"/>
                  <a:pt x="474048" y="599494"/>
                  <a:pt x="475692" y="602795"/>
                </a:cubicBezTo>
                <a:cubicBezTo>
                  <a:pt x="454314" y="644059"/>
                  <a:pt x="421425" y="657264"/>
                  <a:pt x="381958" y="629204"/>
                </a:cubicBezTo>
                <a:cubicBezTo>
                  <a:pt x="403336" y="569784"/>
                  <a:pt x="400047" y="465798"/>
                  <a:pt x="345780" y="482304"/>
                </a:cubicBezTo>
                <a:cubicBezTo>
                  <a:pt x="307957" y="492207"/>
                  <a:pt x="306313" y="561531"/>
                  <a:pt x="329335" y="619301"/>
                </a:cubicBezTo>
                <a:cubicBezTo>
                  <a:pt x="220801" y="746395"/>
                  <a:pt x="104045" y="645710"/>
                  <a:pt x="159956" y="541724"/>
                </a:cubicBezTo>
                <a:cubicBezTo>
                  <a:pt x="306313" y="569784"/>
                  <a:pt x="309602" y="351909"/>
                  <a:pt x="156667" y="465798"/>
                </a:cubicBezTo>
                <a:cubicBezTo>
                  <a:pt x="146801" y="454244"/>
                  <a:pt x="153378" y="416281"/>
                  <a:pt x="163245" y="408028"/>
                </a:cubicBezTo>
                <a:cubicBezTo>
                  <a:pt x="312891" y="355210"/>
                  <a:pt x="317824" y="297440"/>
                  <a:pt x="304669" y="274332"/>
                </a:cubicBezTo>
                <a:cubicBezTo>
                  <a:pt x="273424" y="218213"/>
                  <a:pt x="166534" y="231417"/>
                  <a:pt x="108978" y="365113"/>
                </a:cubicBezTo>
                <a:cubicBezTo>
                  <a:pt x="91711" y="370890"/>
                  <a:pt x="74856" y="372128"/>
                  <a:pt x="58822" y="370478"/>
                </a:cubicBezTo>
                <a:lnTo>
                  <a:pt x="14203" y="358671"/>
                </a:lnTo>
                <a:lnTo>
                  <a:pt x="36667" y="286033"/>
                </a:lnTo>
                <a:cubicBezTo>
                  <a:pt x="107499" y="117943"/>
                  <a:pt x="273321" y="0"/>
                  <a:pt x="466587"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5" name="Rectangle: Rounded Corners 4">
            <a:extLst>
              <a:ext uri="{FF2B5EF4-FFF2-40B4-BE49-F238E27FC236}">
                <a16:creationId xmlns:a16="http://schemas.microsoft.com/office/drawing/2014/main" id="{8686AA09-36B2-60D4-7C70-FE92B7B9B6A2}"/>
              </a:ext>
            </a:extLst>
          </p:cNvPr>
          <p:cNvSpPr/>
          <p:nvPr/>
        </p:nvSpPr>
        <p:spPr>
          <a:xfrm>
            <a:off x="965881" y="1157015"/>
            <a:ext cx="6654921" cy="2131142"/>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marL="285750" indent="-285750" algn="ctr">
              <a:buFont typeface="Wingdings" panose="05000000000000000000" pitchFamily="2" charset="2"/>
              <a:buChar char="q"/>
            </a:pPr>
            <a:r>
              <a:rPr lang="en-US" sz="1600" b="1">
                <a:solidFill>
                  <a:srgbClr val="0D0D34"/>
                </a:solidFill>
              </a:rPr>
              <a:t>Engage in activities using gross motor skills: </a:t>
            </a:r>
          </a:p>
          <a:p>
            <a:pPr marL="285750" indent="-285750" algn="ctr">
              <a:buFont typeface="Wingdings" panose="05000000000000000000" pitchFamily="2" charset="2"/>
              <a:buChar char="q"/>
            </a:pPr>
            <a:r>
              <a:rPr lang="en-US" sz="1600" b="1">
                <a:solidFill>
                  <a:srgbClr val="0D0D34"/>
                </a:solidFill>
              </a:rPr>
              <a:t>Run / Jump / Hop / Skip </a:t>
            </a:r>
          </a:p>
          <a:p>
            <a:pPr marL="285750" indent="-285750" algn="ctr">
              <a:buFont typeface="Wingdings" panose="05000000000000000000" pitchFamily="2" charset="2"/>
              <a:buChar char="q"/>
            </a:pPr>
            <a:r>
              <a:rPr lang="en-US" sz="1600" b="1">
                <a:solidFill>
                  <a:srgbClr val="0D0D34"/>
                </a:solidFill>
              </a:rPr>
              <a:t>Display use of fine motor skills during activities</a:t>
            </a:r>
          </a:p>
          <a:p>
            <a:pPr marL="285750" indent="-285750" algn="ctr">
              <a:buFont typeface="Wingdings" panose="05000000000000000000" pitchFamily="2" charset="2"/>
              <a:buChar char="q"/>
            </a:pPr>
            <a:r>
              <a:rPr lang="en-US" sz="1600" b="1">
                <a:solidFill>
                  <a:srgbClr val="0D0D34"/>
                </a:solidFill>
              </a:rPr>
              <a:t>Display good balance during activities</a:t>
            </a:r>
          </a:p>
          <a:p>
            <a:pPr marL="285750" indent="-285750" algn="ctr">
              <a:buFont typeface="Wingdings" panose="05000000000000000000" pitchFamily="2" charset="2"/>
              <a:buChar char="q"/>
            </a:pPr>
            <a:r>
              <a:rPr lang="en-US" sz="1600" b="1">
                <a:solidFill>
                  <a:srgbClr val="0D0D34"/>
                </a:solidFill>
              </a:rPr>
              <a:t>Display good Coordination during activities</a:t>
            </a:r>
          </a:p>
          <a:p>
            <a:pPr marL="285750" indent="-285750" algn="ctr">
              <a:buFont typeface="Wingdings" panose="05000000000000000000" pitchFamily="2" charset="2"/>
              <a:buChar char="q"/>
            </a:pPr>
            <a:r>
              <a:rPr lang="en-US" sz="1600" b="1">
                <a:solidFill>
                  <a:srgbClr val="0D0D34"/>
                </a:solidFill>
              </a:rPr>
              <a:t>Display good balance during activities</a:t>
            </a:r>
          </a:p>
          <a:p>
            <a:pPr marL="285750" indent="-285750" algn="ctr">
              <a:buFont typeface="Wingdings" panose="05000000000000000000" pitchFamily="2" charset="2"/>
              <a:buChar char="q"/>
            </a:pPr>
            <a:r>
              <a:rPr lang="en-US" sz="1600" b="1">
                <a:solidFill>
                  <a:srgbClr val="0D0D34"/>
                </a:solidFill>
              </a:rPr>
              <a:t>Handle equipment throughout the length of an activity</a:t>
            </a:r>
          </a:p>
          <a:p>
            <a:pPr marL="285750" indent="-285750" algn="ctr">
              <a:buFont typeface="Wingdings" panose="05000000000000000000" pitchFamily="2" charset="2"/>
              <a:buChar char="q"/>
            </a:pPr>
            <a:r>
              <a:rPr lang="en-US" sz="1600" b="1">
                <a:solidFill>
                  <a:srgbClr val="0D0D34"/>
                </a:solidFill>
              </a:rPr>
              <a:t>Can link 2 or more movements together during activities</a:t>
            </a: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p:txBody>
      </p:sp>
      <p:sp>
        <p:nvSpPr>
          <p:cNvPr id="7" name="Rectangle: Rounded Corners 6">
            <a:extLst>
              <a:ext uri="{FF2B5EF4-FFF2-40B4-BE49-F238E27FC236}">
                <a16:creationId xmlns:a16="http://schemas.microsoft.com/office/drawing/2014/main" id="{A9735C9D-8FCF-ADB3-284D-0FCEAA443C44}"/>
              </a:ext>
            </a:extLst>
          </p:cNvPr>
          <p:cNvSpPr/>
          <p:nvPr/>
        </p:nvSpPr>
        <p:spPr>
          <a:xfrm>
            <a:off x="7898659" y="1016173"/>
            <a:ext cx="4005170" cy="5608435"/>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lang="en-GB" b="1">
              <a:solidFill>
                <a:srgbClr val="0D0D34"/>
              </a:solidFill>
            </a:endParaRPr>
          </a:p>
        </p:txBody>
      </p:sp>
      <p:sp>
        <p:nvSpPr>
          <p:cNvPr id="8" name="Rectangle: Rounded Corners 7">
            <a:extLst>
              <a:ext uri="{FF2B5EF4-FFF2-40B4-BE49-F238E27FC236}">
                <a16:creationId xmlns:a16="http://schemas.microsoft.com/office/drawing/2014/main" id="{29D51EB2-75B8-0A96-013D-CF46A015D8AC}"/>
              </a:ext>
            </a:extLst>
          </p:cNvPr>
          <p:cNvSpPr/>
          <p:nvPr/>
        </p:nvSpPr>
        <p:spPr>
          <a:xfrm>
            <a:off x="965881" y="3429000"/>
            <a:ext cx="6654921" cy="3195609"/>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85750" indent="-285750" algn="ctr">
              <a:buFont typeface="Wingdings" panose="05000000000000000000" pitchFamily="2" charset="2"/>
              <a:buChar char="q"/>
            </a:pPr>
            <a:r>
              <a:rPr lang="en-US" sz="1600" b="1">
                <a:solidFill>
                  <a:srgbClr val="0D0D34"/>
                </a:solidFill>
              </a:rPr>
              <a:t>Show signs of enjoyment during the session</a:t>
            </a:r>
          </a:p>
          <a:p>
            <a:pPr marL="285750" indent="-285750" algn="ctr">
              <a:buFont typeface="Wingdings" panose="05000000000000000000" pitchFamily="2" charset="2"/>
              <a:buChar char="q"/>
            </a:pPr>
            <a:r>
              <a:rPr lang="en-US" sz="1600" b="1">
                <a:solidFill>
                  <a:srgbClr val="0D0D34"/>
                </a:solidFill>
              </a:rPr>
              <a:t>Respond to verbal/Makaton cues used by staff to complete an activity</a:t>
            </a:r>
          </a:p>
          <a:p>
            <a:pPr marL="285750" indent="-285750" algn="ctr">
              <a:buFont typeface="Wingdings" panose="05000000000000000000" pitchFamily="2" charset="2"/>
              <a:buChar char="q"/>
            </a:pPr>
            <a:r>
              <a:rPr lang="en-US" sz="1600" b="1">
                <a:solidFill>
                  <a:srgbClr val="0D0D34"/>
                </a:solidFill>
              </a:rPr>
              <a:t>Follow instruction or copy demonstration to complete activities on an individual and group basis</a:t>
            </a:r>
          </a:p>
          <a:p>
            <a:pPr marL="285750" indent="-285750" algn="ctr">
              <a:buFont typeface="Wingdings" panose="05000000000000000000" pitchFamily="2" charset="2"/>
              <a:buChar char="q"/>
            </a:pPr>
            <a:r>
              <a:rPr lang="en-US" sz="1600" b="1">
                <a:solidFill>
                  <a:srgbClr val="0D0D34"/>
                </a:solidFill>
              </a:rPr>
              <a:t>Choose and handle equipment correctly to complete activities</a:t>
            </a:r>
          </a:p>
          <a:p>
            <a:pPr marL="285750" indent="-285750" algn="ctr">
              <a:buFont typeface="Wingdings" panose="05000000000000000000" pitchFamily="2" charset="2"/>
              <a:buChar char="q"/>
            </a:pPr>
            <a:r>
              <a:rPr lang="en-US" sz="1600" b="1">
                <a:solidFill>
                  <a:srgbClr val="0D0D34"/>
                </a:solidFill>
              </a:rPr>
              <a:t>Recognise and control their own emotions during activities</a:t>
            </a:r>
          </a:p>
          <a:p>
            <a:pPr marL="285750" indent="-285750" algn="ctr">
              <a:buFont typeface="Wingdings" panose="05000000000000000000" pitchFamily="2" charset="2"/>
              <a:buChar char="q"/>
            </a:pPr>
            <a:r>
              <a:rPr lang="en-US" sz="1600" b="1">
                <a:solidFill>
                  <a:srgbClr val="0D0D34"/>
                </a:solidFill>
              </a:rPr>
              <a:t>Take turns during activities</a:t>
            </a:r>
          </a:p>
          <a:p>
            <a:pPr marL="285750" indent="-285750" algn="ctr">
              <a:buFont typeface="Wingdings" panose="05000000000000000000" pitchFamily="2" charset="2"/>
              <a:buChar char="q"/>
            </a:pPr>
            <a:r>
              <a:rPr lang="en-US" sz="1600" b="1">
                <a:solidFill>
                  <a:srgbClr val="0D0D34"/>
                </a:solidFill>
              </a:rPr>
              <a:t>Take part in team games</a:t>
            </a:r>
          </a:p>
          <a:p>
            <a:pPr marL="285750" indent="-285750" algn="ctr">
              <a:buFont typeface="Wingdings" panose="05000000000000000000" pitchFamily="2" charset="2"/>
              <a:buChar char="q"/>
            </a:pPr>
            <a:r>
              <a:rPr lang="en-US" sz="1600" b="1">
                <a:solidFill>
                  <a:srgbClr val="0D0D34"/>
                </a:solidFill>
              </a:rPr>
              <a:t>Show awareness of attacking &amp; defending during team games</a:t>
            </a:r>
          </a:p>
          <a:p>
            <a:pPr marL="285750" indent="-285750" algn="ctr">
              <a:buFont typeface="Wingdings" panose="05000000000000000000" pitchFamily="2" charset="2"/>
              <a:buChar char="q"/>
            </a:pPr>
            <a:r>
              <a:rPr lang="en-US" sz="1600" b="1">
                <a:solidFill>
                  <a:srgbClr val="0D0D34"/>
                </a:solidFill>
              </a:rPr>
              <a:t>Display good problem-solving skills</a:t>
            </a:r>
          </a:p>
          <a:p>
            <a:pPr marL="285750" indent="-285750" algn="ctr">
              <a:buFont typeface="Wingdings" panose="05000000000000000000" pitchFamily="2" charset="2"/>
              <a:buChar char="q"/>
            </a:pPr>
            <a:r>
              <a:rPr lang="en-US" sz="1600" b="1">
                <a:solidFill>
                  <a:srgbClr val="0D0D34"/>
                </a:solidFill>
              </a:rPr>
              <a:t>Understand and follow rules during activities and team games</a:t>
            </a:r>
          </a:p>
          <a:p>
            <a:pPr marL="285750" indent="-285750" algn="ctr">
              <a:buFont typeface="Wingdings" panose="05000000000000000000" pitchFamily="2" charset="2"/>
              <a:buChar char="q"/>
            </a:pPr>
            <a:endParaRPr lang="en-US" sz="1600" b="1">
              <a:solidFill>
                <a:srgbClr val="0D0D34"/>
              </a:solidFill>
            </a:endParaRPr>
          </a:p>
          <a:p>
            <a:pPr algn="ct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p:txBody>
      </p:sp>
    </p:spTree>
    <p:extLst>
      <p:ext uri="{BB962C8B-B14F-4D97-AF65-F5344CB8AC3E}">
        <p14:creationId xmlns:p14="http://schemas.microsoft.com/office/powerpoint/2010/main" val="4020535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D0D34"/>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B87E8C-8DC6-B8E5-9629-9EC1577BC492}"/>
              </a:ext>
            </a:extLst>
          </p:cNvPr>
          <p:cNvSpPr txBox="1"/>
          <p:nvPr/>
        </p:nvSpPr>
        <p:spPr>
          <a:xfrm>
            <a:off x="3428999" y="211268"/>
            <a:ext cx="5334002" cy="523220"/>
          </a:xfrm>
          <a:prstGeom prst="rect">
            <a:avLst/>
          </a:prstGeom>
          <a:noFill/>
        </p:spPr>
        <p:txBody>
          <a:bodyPr wrap="square" rtlCol="0">
            <a:spAutoFit/>
          </a:bodyPr>
          <a:lstStyle/>
          <a:p>
            <a:pPr algn="ctr"/>
            <a:r>
              <a:rPr lang="en-US" sz="2800" b="1">
                <a:solidFill>
                  <a:schemeClr val="bg1"/>
                </a:solidFill>
              </a:rPr>
              <a:t>Target Checklist KS 3 &amp; 4</a:t>
            </a:r>
          </a:p>
        </p:txBody>
      </p:sp>
      <p:sp>
        <p:nvSpPr>
          <p:cNvPr id="4" name="Freeform 5">
            <a:extLst>
              <a:ext uri="{FF2B5EF4-FFF2-40B4-BE49-F238E27FC236}">
                <a16:creationId xmlns:a16="http://schemas.microsoft.com/office/drawing/2014/main" id="{FB6B9111-E196-66CC-64EF-27F84A5A705C}"/>
              </a:ext>
            </a:extLst>
          </p:cNvPr>
          <p:cNvSpPr>
            <a:spLocks/>
          </p:cNvSpPr>
          <p:nvPr/>
        </p:nvSpPr>
        <p:spPr bwMode="auto">
          <a:xfrm>
            <a:off x="15187" y="83512"/>
            <a:ext cx="950694" cy="924358"/>
          </a:xfrm>
          <a:custGeom>
            <a:avLst/>
            <a:gdLst>
              <a:gd name="connsiteX0" fmla="*/ 8747 w 933174"/>
              <a:gd name="connsiteY0" fmla="*/ 381241 h 936654"/>
              <a:gd name="connsiteX1" fmla="*/ 6285 w 933174"/>
              <a:gd name="connsiteY1" fmla="*/ 405749 h 936654"/>
              <a:gd name="connsiteX2" fmla="*/ 3733 w 933174"/>
              <a:gd name="connsiteY2" fmla="*/ 404727 h 936654"/>
              <a:gd name="connsiteX3" fmla="*/ 12144 w 933174"/>
              <a:gd name="connsiteY3" fmla="*/ 365328 h 936654"/>
              <a:gd name="connsiteX4" fmla="*/ 8747 w 933174"/>
              <a:gd name="connsiteY4" fmla="*/ 381241 h 936654"/>
              <a:gd name="connsiteX5" fmla="*/ 9480 w 933174"/>
              <a:gd name="connsiteY5" fmla="*/ 373943 h 936654"/>
              <a:gd name="connsiteX6" fmla="*/ 13599 w 933174"/>
              <a:gd name="connsiteY6" fmla="*/ 358511 h 936654"/>
              <a:gd name="connsiteX7" fmla="*/ 14203 w 933174"/>
              <a:gd name="connsiteY7" fmla="*/ 358671 h 936654"/>
              <a:gd name="connsiteX8" fmla="*/ 12144 w 933174"/>
              <a:gd name="connsiteY8" fmla="*/ 365328 h 936654"/>
              <a:gd name="connsiteX9" fmla="*/ 903196 w 933174"/>
              <a:gd name="connsiteY9" fmla="*/ 307661 h 936654"/>
              <a:gd name="connsiteX10" fmla="*/ 923695 w 933174"/>
              <a:gd name="connsiteY10" fmla="*/ 373943 h 936654"/>
              <a:gd name="connsiteX11" fmla="*/ 933174 w 933174"/>
              <a:gd name="connsiteY11" fmla="*/ 468327 h 936654"/>
              <a:gd name="connsiteX12" fmla="*/ 466587 w 933174"/>
              <a:gd name="connsiteY12" fmla="*/ 936654 h 936654"/>
              <a:gd name="connsiteX13" fmla="*/ 0 w 933174"/>
              <a:gd name="connsiteY13" fmla="*/ 468327 h 936654"/>
              <a:gd name="connsiteX14" fmla="*/ 6285 w 933174"/>
              <a:gd name="connsiteY14" fmla="*/ 405749 h 936654"/>
              <a:gd name="connsiteX15" fmla="*/ 42377 w 933174"/>
              <a:gd name="connsiteY15" fmla="*/ 420201 h 936654"/>
              <a:gd name="connsiteX16" fmla="*/ 90889 w 933174"/>
              <a:gd name="connsiteY16" fmla="*/ 424534 h 936654"/>
              <a:gd name="connsiteX17" fmla="*/ 108978 w 933174"/>
              <a:gd name="connsiteY17" fmla="*/ 518616 h 936654"/>
              <a:gd name="connsiteX18" fmla="*/ 358936 w 933174"/>
              <a:gd name="connsiteY18" fmla="*/ 668818 h 936654"/>
              <a:gd name="connsiteX19" fmla="*/ 419781 w 933174"/>
              <a:gd name="connsiteY19" fmla="*/ 700179 h 936654"/>
              <a:gd name="connsiteX20" fmla="*/ 490492 w 933174"/>
              <a:gd name="connsiteY20" fmla="*/ 627554 h 936654"/>
              <a:gd name="connsiteX21" fmla="*/ 653294 w 933174"/>
              <a:gd name="connsiteY21" fmla="*/ 564832 h 936654"/>
              <a:gd name="connsiteX22" fmla="*/ 738805 w 933174"/>
              <a:gd name="connsiteY22" fmla="*/ 624253 h 936654"/>
              <a:gd name="connsiteX23" fmla="*/ 885650 w 933174"/>
              <a:gd name="connsiteY23" fmla="*/ 409085 h 936654"/>
              <a:gd name="connsiteX24" fmla="*/ 902629 w 933174"/>
              <a:gd name="connsiteY24" fmla="*/ 305826 h 936654"/>
              <a:gd name="connsiteX25" fmla="*/ 903251 w 933174"/>
              <a:gd name="connsiteY25" fmla="*/ 307343 h 936654"/>
              <a:gd name="connsiteX26" fmla="*/ 903196 w 933174"/>
              <a:gd name="connsiteY26" fmla="*/ 307661 h 936654"/>
              <a:gd name="connsiteX27" fmla="*/ 466587 w 933174"/>
              <a:gd name="connsiteY27" fmla="*/ 0 h 936654"/>
              <a:gd name="connsiteX28" fmla="*/ 896508 w 933174"/>
              <a:gd name="connsiteY28" fmla="*/ 286033 h 936654"/>
              <a:gd name="connsiteX29" fmla="*/ 902629 w 933174"/>
              <a:gd name="connsiteY29" fmla="*/ 305826 h 936654"/>
              <a:gd name="connsiteX30" fmla="*/ 891740 w 933174"/>
              <a:gd name="connsiteY30" fmla="*/ 279284 h 936654"/>
              <a:gd name="connsiteX31" fmla="*/ 748672 w 933174"/>
              <a:gd name="connsiteY31" fmla="*/ 540074 h 936654"/>
              <a:gd name="connsiteX32" fmla="*/ 674672 w 933174"/>
              <a:gd name="connsiteY32" fmla="*/ 465798 h 936654"/>
              <a:gd name="connsiteX33" fmla="*/ 743739 w 933174"/>
              <a:gd name="connsiteY33" fmla="*/ 285886 h 936654"/>
              <a:gd name="connsiteX34" fmla="*/ 816095 w 933174"/>
              <a:gd name="connsiteY34" fmla="*/ 292488 h 936654"/>
              <a:gd name="connsiteX35" fmla="*/ 722361 w 933174"/>
              <a:gd name="connsiteY35" fmla="*/ 214911 h 936654"/>
              <a:gd name="connsiteX36" fmla="*/ 641782 w 933174"/>
              <a:gd name="connsiteY36" fmla="*/ 540074 h 936654"/>
              <a:gd name="connsiteX37" fmla="*/ 510226 w 933174"/>
              <a:gd name="connsiteY37" fmla="*/ 566483 h 936654"/>
              <a:gd name="connsiteX38" fmla="*/ 516804 w 933174"/>
              <a:gd name="connsiteY38" fmla="*/ 455895 h 936654"/>
              <a:gd name="connsiteX39" fmla="*/ 559559 w 933174"/>
              <a:gd name="connsiteY39" fmla="*/ 495508 h 936654"/>
              <a:gd name="connsiteX40" fmla="*/ 579293 w 933174"/>
              <a:gd name="connsiteY40" fmla="*/ 398125 h 936654"/>
              <a:gd name="connsiteX41" fmla="*/ 511870 w 933174"/>
              <a:gd name="connsiteY41" fmla="*/ 398125 h 936654"/>
              <a:gd name="connsiteX42" fmla="*/ 478981 w 933174"/>
              <a:gd name="connsiteY42" fmla="*/ 343656 h 936654"/>
              <a:gd name="connsiteX43" fmla="*/ 444447 w 933174"/>
              <a:gd name="connsiteY43" fmla="*/ 447642 h 936654"/>
              <a:gd name="connsiteX44" fmla="*/ 413203 w 933174"/>
              <a:gd name="connsiteY44" fmla="*/ 549977 h 936654"/>
              <a:gd name="connsiteX45" fmla="*/ 449381 w 933174"/>
              <a:gd name="connsiteY45" fmla="*/ 500460 h 936654"/>
              <a:gd name="connsiteX46" fmla="*/ 472403 w 933174"/>
              <a:gd name="connsiteY46" fmla="*/ 594542 h 936654"/>
              <a:gd name="connsiteX47" fmla="*/ 475692 w 933174"/>
              <a:gd name="connsiteY47" fmla="*/ 602795 h 936654"/>
              <a:gd name="connsiteX48" fmla="*/ 381958 w 933174"/>
              <a:gd name="connsiteY48" fmla="*/ 629204 h 936654"/>
              <a:gd name="connsiteX49" fmla="*/ 345780 w 933174"/>
              <a:gd name="connsiteY49" fmla="*/ 482304 h 936654"/>
              <a:gd name="connsiteX50" fmla="*/ 329335 w 933174"/>
              <a:gd name="connsiteY50" fmla="*/ 619301 h 936654"/>
              <a:gd name="connsiteX51" fmla="*/ 159956 w 933174"/>
              <a:gd name="connsiteY51" fmla="*/ 541724 h 936654"/>
              <a:gd name="connsiteX52" fmla="*/ 156667 w 933174"/>
              <a:gd name="connsiteY52" fmla="*/ 465798 h 936654"/>
              <a:gd name="connsiteX53" fmla="*/ 163245 w 933174"/>
              <a:gd name="connsiteY53" fmla="*/ 408028 h 936654"/>
              <a:gd name="connsiteX54" fmla="*/ 304669 w 933174"/>
              <a:gd name="connsiteY54" fmla="*/ 274332 h 936654"/>
              <a:gd name="connsiteX55" fmla="*/ 108978 w 933174"/>
              <a:gd name="connsiteY55" fmla="*/ 365113 h 936654"/>
              <a:gd name="connsiteX56" fmla="*/ 58822 w 933174"/>
              <a:gd name="connsiteY56" fmla="*/ 370478 h 936654"/>
              <a:gd name="connsiteX57" fmla="*/ 14203 w 933174"/>
              <a:gd name="connsiteY57" fmla="*/ 358671 h 936654"/>
              <a:gd name="connsiteX58" fmla="*/ 36667 w 933174"/>
              <a:gd name="connsiteY58" fmla="*/ 286033 h 936654"/>
              <a:gd name="connsiteX59" fmla="*/ 466587 w 933174"/>
              <a:gd name="connsiteY59" fmla="*/ 0 h 936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33174" h="936654">
                <a:moveTo>
                  <a:pt x="8747" y="381241"/>
                </a:moveTo>
                <a:lnTo>
                  <a:pt x="6285" y="405749"/>
                </a:lnTo>
                <a:lnTo>
                  <a:pt x="3733" y="404727"/>
                </a:lnTo>
                <a:close/>
                <a:moveTo>
                  <a:pt x="12144" y="365328"/>
                </a:moveTo>
                <a:lnTo>
                  <a:pt x="8747" y="381241"/>
                </a:lnTo>
                <a:lnTo>
                  <a:pt x="9480" y="373943"/>
                </a:lnTo>
                <a:close/>
                <a:moveTo>
                  <a:pt x="13599" y="358511"/>
                </a:moveTo>
                <a:lnTo>
                  <a:pt x="14203" y="358671"/>
                </a:lnTo>
                <a:lnTo>
                  <a:pt x="12144" y="365328"/>
                </a:lnTo>
                <a:close/>
                <a:moveTo>
                  <a:pt x="903196" y="307661"/>
                </a:moveTo>
                <a:lnTo>
                  <a:pt x="923695" y="373943"/>
                </a:lnTo>
                <a:cubicBezTo>
                  <a:pt x="929910" y="404430"/>
                  <a:pt x="933174" y="435996"/>
                  <a:pt x="933174" y="468327"/>
                </a:cubicBezTo>
                <a:cubicBezTo>
                  <a:pt x="933174" y="726977"/>
                  <a:pt x="724276" y="936654"/>
                  <a:pt x="466587" y="936654"/>
                </a:cubicBezTo>
                <a:cubicBezTo>
                  <a:pt x="208898" y="936654"/>
                  <a:pt x="0" y="726977"/>
                  <a:pt x="0" y="468327"/>
                </a:cubicBezTo>
                <a:lnTo>
                  <a:pt x="6285" y="405749"/>
                </a:lnTo>
                <a:lnTo>
                  <a:pt x="42377" y="420201"/>
                </a:lnTo>
                <a:cubicBezTo>
                  <a:pt x="56766" y="423708"/>
                  <a:pt x="72800" y="425359"/>
                  <a:pt x="90889" y="424534"/>
                </a:cubicBezTo>
                <a:cubicBezTo>
                  <a:pt x="84311" y="444341"/>
                  <a:pt x="85956" y="488906"/>
                  <a:pt x="108978" y="518616"/>
                </a:cubicBezTo>
                <a:cubicBezTo>
                  <a:pt x="2088" y="738142"/>
                  <a:pt x="275068" y="863585"/>
                  <a:pt x="358936" y="668818"/>
                </a:cubicBezTo>
                <a:cubicBezTo>
                  <a:pt x="375380" y="688625"/>
                  <a:pt x="395114" y="700179"/>
                  <a:pt x="419781" y="700179"/>
                </a:cubicBezTo>
                <a:cubicBezTo>
                  <a:pt x="452670" y="698528"/>
                  <a:pt x="478981" y="668818"/>
                  <a:pt x="490492" y="627554"/>
                </a:cubicBezTo>
                <a:cubicBezTo>
                  <a:pt x="536537" y="685324"/>
                  <a:pt x="628627" y="695227"/>
                  <a:pt x="653294" y="564832"/>
                </a:cubicBezTo>
                <a:cubicBezTo>
                  <a:pt x="674672" y="601145"/>
                  <a:pt x="702627" y="624253"/>
                  <a:pt x="738805" y="624253"/>
                </a:cubicBezTo>
                <a:cubicBezTo>
                  <a:pt x="818973" y="624253"/>
                  <a:pt x="862140" y="515625"/>
                  <a:pt x="885650" y="409085"/>
                </a:cubicBezTo>
                <a:close/>
                <a:moveTo>
                  <a:pt x="902629" y="305826"/>
                </a:moveTo>
                <a:lnTo>
                  <a:pt x="903251" y="307343"/>
                </a:lnTo>
                <a:lnTo>
                  <a:pt x="903196" y="307661"/>
                </a:lnTo>
                <a:close/>
                <a:moveTo>
                  <a:pt x="466587" y="0"/>
                </a:moveTo>
                <a:cubicBezTo>
                  <a:pt x="659854" y="0"/>
                  <a:pt x="825676" y="117943"/>
                  <a:pt x="896508" y="286033"/>
                </a:cubicBezTo>
                <a:lnTo>
                  <a:pt x="902629" y="305826"/>
                </a:lnTo>
                <a:lnTo>
                  <a:pt x="891740" y="279284"/>
                </a:lnTo>
                <a:cubicBezTo>
                  <a:pt x="863784" y="373366"/>
                  <a:pt x="806228" y="528520"/>
                  <a:pt x="748672" y="540074"/>
                </a:cubicBezTo>
                <a:cubicBezTo>
                  <a:pt x="710850" y="548326"/>
                  <a:pt x="681249" y="512014"/>
                  <a:pt x="674672" y="465798"/>
                </a:cubicBezTo>
                <a:cubicBezTo>
                  <a:pt x="663160" y="376667"/>
                  <a:pt x="694405" y="289187"/>
                  <a:pt x="743739" y="285886"/>
                </a:cubicBezTo>
                <a:cubicBezTo>
                  <a:pt x="755250" y="353559"/>
                  <a:pt x="807873" y="330451"/>
                  <a:pt x="816095" y="292488"/>
                </a:cubicBezTo>
                <a:cubicBezTo>
                  <a:pt x="825962" y="252875"/>
                  <a:pt x="804584" y="193454"/>
                  <a:pt x="722361" y="214911"/>
                </a:cubicBezTo>
                <a:cubicBezTo>
                  <a:pt x="610538" y="246272"/>
                  <a:pt x="595738" y="429485"/>
                  <a:pt x="641782" y="540074"/>
                </a:cubicBezTo>
                <a:cubicBezTo>
                  <a:pt x="610538" y="607747"/>
                  <a:pt x="559559" y="647361"/>
                  <a:pt x="510226" y="566483"/>
                </a:cubicBezTo>
                <a:cubicBezTo>
                  <a:pt x="513515" y="543375"/>
                  <a:pt x="516804" y="498809"/>
                  <a:pt x="516804" y="455895"/>
                </a:cubicBezTo>
                <a:cubicBezTo>
                  <a:pt x="543115" y="445991"/>
                  <a:pt x="562848" y="454244"/>
                  <a:pt x="559559" y="495508"/>
                </a:cubicBezTo>
                <a:cubicBezTo>
                  <a:pt x="574360" y="485605"/>
                  <a:pt x="630271" y="421233"/>
                  <a:pt x="579293" y="398125"/>
                </a:cubicBezTo>
                <a:cubicBezTo>
                  <a:pt x="567782" y="393173"/>
                  <a:pt x="541470" y="389872"/>
                  <a:pt x="511870" y="398125"/>
                </a:cubicBezTo>
                <a:cubicBezTo>
                  <a:pt x="506937" y="363463"/>
                  <a:pt x="497070" y="338704"/>
                  <a:pt x="478981" y="343656"/>
                </a:cubicBezTo>
                <a:cubicBezTo>
                  <a:pt x="451025" y="351909"/>
                  <a:pt x="442803" y="396474"/>
                  <a:pt x="444447" y="447642"/>
                </a:cubicBezTo>
                <a:cubicBezTo>
                  <a:pt x="428003" y="472400"/>
                  <a:pt x="416492" y="505412"/>
                  <a:pt x="413203" y="549977"/>
                </a:cubicBezTo>
                <a:cubicBezTo>
                  <a:pt x="419781" y="535122"/>
                  <a:pt x="432936" y="516966"/>
                  <a:pt x="449381" y="500460"/>
                </a:cubicBezTo>
                <a:cubicBezTo>
                  <a:pt x="454314" y="536772"/>
                  <a:pt x="462536" y="571434"/>
                  <a:pt x="472403" y="594542"/>
                </a:cubicBezTo>
                <a:cubicBezTo>
                  <a:pt x="472403" y="597843"/>
                  <a:pt x="474048" y="599494"/>
                  <a:pt x="475692" y="602795"/>
                </a:cubicBezTo>
                <a:cubicBezTo>
                  <a:pt x="454314" y="644059"/>
                  <a:pt x="421425" y="657264"/>
                  <a:pt x="381958" y="629204"/>
                </a:cubicBezTo>
                <a:cubicBezTo>
                  <a:pt x="403336" y="569784"/>
                  <a:pt x="400047" y="465798"/>
                  <a:pt x="345780" y="482304"/>
                </a:cubicBezTo>
                <a:cubicBezTo>
                  <a:pt x="307957" y="492207"/>
                  <a:pt x="306313" y="561531"/>
                  <a:pt x="329335" y="619301"/>
                </a:cubicBezTo>
                <a:cubicBezTo>
                  <a:pt x="220801" y="746395"/>
                  <a:pt x="104045" y="645710"/>
                  <a:pt x="159956" y="541724"/>
                </a:cubicBezTo>
                <a:cubicBezTo>
                  <a:pt x="306313" y="569784"/>
                  <a:pt x="309602" y="351909"/>
                  <a:pt x="156667" y="465798"/>
                </a:cubicBezTo>
                <a:cubicBezTo>
                  <a:pt x="146801" y="454244"/>
                  <a:pt x="153378" y="416281"/>
                  <a:pt x="163245" y="408028"/>
                </a:cubicBezTo>
                <a:cubicBezTo>
                  <a:pt x="312891" y="355210"/>
                  <a:pt x="317824" y="297440"/>
                  <a:pt x="304669" y="274332"/>
                </a:cubicBezTo>
                <a:cubicBezTo>
                  <a:pt x="273424" y="218213"/>
                  <a:pt x="166534" y="231417"/>
                  <a:pt x="108978" y="365113"/>
                </a:cubicBezTo>
                <a:cubicBezTo>
                  <a:pt x="91711" y="370890"/>
                  <a:pt x="74856" y="372128"/>
                  <a:pt x="58822" y="370478"/>
                </a:cubicBezTo>
                <a:lnTo>
                  <a:pt x="14203" y="358671"/>
                </a:lnTo>
                <a:lnTo>
                  <a:pt x="36667" y="286033"/>
                </a:lnTo>
                <a:cubicBezTo>
                  <a:pt x="107499" y="117943"/>
                  <a:pt x="273321" y="0"/>
                  <a:pt x="466587"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5" name="Rectangle: Rounded Corners 4">
            <a:extLst>
              <a:ext uri="{FF2B5EF4-FFF2-40B4-BE49-F238E27FC236}">
                <a16:creationId xmlns:a16="http://schemas.microsoft.com/office/drawing/2014/main" id="{8686AA09-36B2-60D4-7C70-FE92B7B9B6A2}"/>
              </a:ext>
            </a:extLst>
          </p:cNvPr>
          <p:cNvSpPr/>
          <p:nvPr/>
        </p:nvSpPr>
        <p:spPr>
          <a:xfrm>
            <a:off x="850089" y="734488"/>
            <a:ext cx="7375534" cy="2445490"/>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marL="285750" indent="-285750" algn="ctr">
              <a:buFont typeface="Wingdings" panose="05000000000000000000" pitchFamily="2" charset="2"/>
              <a:buChar char="q"/>
            </a:pPr>
            <a:r>
              <a:rPr lang="en-US" sz="1600" b="1">
                <a:solidFill>
                  <a:srgbClr val="0D0D34"/>
                </a:solidFill>
              </a:rPr>
              <a:t>Engage in activities using gross motor skills: </a:t>
            </a:r>
          </a:p>
          <a:p>
            <a:pPr marL="285750" indent="-285750" algn="ctr">
              <a:buFont typeface="Wingdings" panose="05000000000000000000" pitchFamily="2" charset="2"/>
              <a:buChar char="q"/>
            </a:pPr>
            <a:r>
              <a:rPr lang="en-US" sz="1600" b="1">
                <a:solidFill>
                  <a:srgbClr val="0D0D34"/>
                </a:solidFill>
              </a:rPr>
              <a:t>Run / Jump / Hop / Skip </a:t>
            </a:r>
          </a:p>
          <a:p>
            <a:pPr marL="285750" indent="-285750" algn="ctr">
              <a:buFont typeface="Wingdings" panose="05000000000000000000" pitchFamily="2" charset="2"/>
              <a:buChar char="q"/>
            </a:pPr>
            <a:r>
              <a:rPr lang="en-US" sz="1600" b="1">
                <a:solidFill>
                  <a:srgbClr val="0D0D34"/>
                </a:solidFill>
              </a:rPr>
              <a:t>Display use of fine motor skills during activities</a:t>
            </a:r>
          </a:p>
          <a:p>
            <a:pPr marL="285750" indent="-285750" algn="ctr">
              <a:buFont typeface="Wingdings" panose="05000000000000000000" pitchFamily="2" charset="2"/>
              <a:buChar char="q"/>
            </a:pPr>
            <a:r>
              <a:rPr lang="en-US" sz="1600" b="1">
                <a:solidFill>
                  <a:srgbClr val="0D0D34"/>
                </a:solidFill>
              </a:rPr>
              <a:t>Display good balance during activities</a:t>
            </a:r>
          </a:p>
          <a:p>
            <a:pPr marL="285750" indent="-285750" algn="ctr">
              <a:buFont typeface="Wingdings" panose="05000000000000000000" pitchFamily="2" charset="2"/>
              <a:buChar char="q"/>
            </a:pPr>
            <a:r>
              <a:rPr lang="en-US" sz="1600" b="1">
                <a:solidFill>
                  <a:srgbClr val="0D0D34"/>
                </a:solidFill>
              </a:rPr>
              <a:t>Display good Coordination during activities</a:t>
            </a:r>
          </a:p>
          <a:p>
            <a:pPr marL="285750" indent="-285750" algn="ctr">
              <a:buFont typeface="Wingdings" panose="05000000000000000000" pitchFamily="2" charset="2"/>
              <a:buChar char="q"/>
            </a:pPr>
            <a:r>
              <a:rPr lang="en-US" sz="1600" b="1">
                <a:solidFill>
                  <a:srgbClr val="0D0D34"/>
                </a:solidFill>
              </a:rPr>
              <a:t>Display good balance during activities</a:t>
            </a:r>
          </a:p>
          <a:p>
            <a:pPr marL="285750" indent="-285750" algn="ctr">
              <a:buFont typeface="Wingdings" panose="05000000000000000000" pitchFamily="2" charset="2"/>
              <a:buChar char="q"/>
            </a:pPr>
            <a:r>
              <a:rPr lang="en-US" sz="1600" b="1">
                <a:solidFill>
                  <a:srgbClr val="0D0D34"/>
                </a:solidFill>
              </a:rPr>
              <a:t>Handle equipment throughout the length of an activity</a:t>
            </a:r>
          </a:p>
          <a:p>
            <a:pPr marL="285750" indent="-285750" algn="ctr">
              <a:buFont typeface="Wingdings" panose="05000000000000000000" pitchFamily="2" charset="2"/>
              <a:buChar char="q"/>
            </a:pPr>
            <a:r>
              <a:rPr lang="en-US" sz="1600" b="1">
                <a:solidFill>
                  <a:srgbClr val="0D0D34"/>
                </a:solidFill>
              </a:rPr>
              <a:t>Can link 2 or more movements together during activities</a:t>
            </a:r>
          </a:p>
          <a:p>
            <a:pPr marL="285750" indent="-285750" algn="ctr">
              <a:buFont typeface="Wingdings" panose="05000000000000000000" pitchFamily="2" charset="2"/>
              <a:buChar char="q"/>
            </a:pPr>
            <a:r>
              <a:rPr lang="en-US" sz="1600" b="1">
                <a:solidFill>
                  <a:srgbClr val="0D0D34"/>
                </a:solidFill>
              </a:rPr>
              <a:t>Self assess and work to improve techniques to develop overall performance</a:t>
            </a: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p:txBody>
      </p:sp>
      <p:sp>
        <p:nvSpPr>
          <p:cNvPr id="7" name="Rectangle: Rounded Corners 6">
            <a:extLst>
              <a:ext uri="{FF2B5EF4-FFF2-40B4-BE49-F238E27FC236}">
                <a16:creationId xmlns:a16="http://schemas.microsoft.com/office/drawing/2014/main" id="{A9735C9D-8FCF-ADB3-284D-0FCEAA443C44}"/>
              </a:ext>
            </a:extLst>
          </p:cNvPr>
          <p:cNvSpPr/>
          <p:nvPr/>
        </p:nvSpPr>
        <p:spPr>
          <a:xfrm>
            <a:off x="8524567" y="545691"/>
            <a:ext cx="3561937" cy="6101041"/>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lang="en-GB" b="1">
              <a:solidFill>
                <a:srgbClr val="0D0D34"/>
              </a:solidFill>
            </a:endParaRPr>
          </a:p>
        </p:txBody>
      </p:sp>
      <p:sp>
        <p:nvSpPr>
          <p:cNvPr id="8" name="Rectangle: Rounded Corners 7">
            <a:extLst>
              <a:ext uri="{FF2B5EF4-FFF2-40B4-BE49-F238E27FC236}">
                <a16:creationId xmlns:a16="http://schemas.microsoft.com/office/drawing/2014/main" id="{29D51EB2-75B8-0A96-013D-CF46A015D8AC}"/>
              </a:ext>
            </a:extLst>
          </p:cNvPr>
          <p:cNvSpPr/>
          <p:nvPr/>
        </p:nvSpPr>
        <p:spPr>
          <a:xfrm>
            <a:off x="697150" y="3301244"/>
            <a:ext cx="7694682" cy="3345488"/>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85750" indent="-285750" algn="ctr">
              <a:buFont typeface="Wingdings" panose="05000000000000000000" pitchFamily="2" charset="2"/>
              <a:buChar char="q"/>
            </a:pPr>
            <a:r>
              <a:rPr lang="en-US" sz="1600" b="1">
                <a:solidFill>
                  <a:srgbClr val="0D0D34"/>
                </a:solidFill>
              </a:rPr>
              <a:t>Show signs of enjoyment during the session</a:t>
            </a:r>
          </a:p>
          <a:p>
            <a:pPr marL="285750" indent="-285750" algn="ctr">
              <a:buFont typeface="Wingdings" panose="05000000000000000000" pitchFamily="2" charset="2"/>
              <a:buChar char="q"/>
            </a:pPr>
            <a:r>
              <a:rPr lang="en-US" sz="1600" b="1">
                <a:solidFill>
                  <a:srgbClr val="0D0D34"/>
                </a:solidFill>
              </a:rPr>
              <a:t>Respond to verbal/Makaton cues used by staff to complete an activity</a:t>
            </a:r>
          </a:p>
          <a:p>
            <a:pPr marL="285750" indent="-285750" algn="ctr">
              <a:buFont typeface="Wingdings" panose="05000000000000000000" pitchFamily="2" charset="2"/>
              <a:buChar char="q"/>
            </a:pPr>
            <a:r>
              <a:rPr lang="en-US" sz="1600" b="1">
                <a:solidFill>
                  <a:srgbClr val="0D0D34"/>
                </a:solidFill>
              </a:rPr>
              <a:t>Follow instruction or copy demonstration to complete activities on an individual and group basis</a:t>
            </a:r>
          </a:p>
          <a:p>
            <a:pPr marL="285750" indent="-285750" algn="ctr">
              <a:buFont typeface="Wingdings" panose="05000000000000000000" pitchFamily="2" charset="2"/>
              <a:buChar char="q"/>
            </a:pPr>
            <a:r>
              <a:rPr lang="en-US" sz="1600" b="1">
                <a:solidFill>
                  <a:srgbClr val="0D0D34"/>
                </a:solidFill>
              </a:rPr>
              <a:t>Choose and handle equipment correctly to complete activities</a:t>
            </a:r>
          </a:p>
          <a:p>
            <a:pPr marL="285750" indent="-285750" algn="ctr">
              <a:buFont typeface="Wingdings" panose="05000000000000000000" pitchFamily="2" charset="2"/>
              <a:buChar char="q"/>
            </a:pPr>
            <a:r>
              <a:rPr lang="en-US" sz="1600" b="1">
                <a:solidFill>
                  <a:srgbClr val="0D0D34"/>
                </a:solidFill>
              </a:rPr>
              <a:t>Recognise and control their own emotions during activities</a:t>
            </a:r>
          </a:p>
          <a:p>
            <a:pPr marL="285750" indent="-285750" algn="ctr">
              <a:buFont typeface="Wingdings" panose="05000000000000000000" pitchFamily="2" charset="2"/>
              <a:buChar char="q"/>
            </a:pPr>
            <a:r>
              <a:rPr lang="en-US" sz="1600" b="1">
                <a:solidFill>
                  <a:srgbClr val="0D0D34"/>
                </a:solidFill>
              </a:rPr>
              <a:t>Recognise and react positively to teammates emotions</a:t>
            </a:r>
          </a:p>
          <a:p>
            <a:pPr marL="285750" indent="-285750" algn="ctr">
              <a:buFont typeface="Wingdings" panose="05000000000000000000" pitchFamily="2" charset="2"/>
              <a:buChar char="q"/>
            </a:pPr>
            <a:r>
              <a:rPr lang="en-US" sz="1600" b="1">
                <a:solidFill>
                  <a:srgbClr val="0D0D34"/>
                </a:solidFill>
              </a:rPr>
              <a:t>Take turns during activities</a:t>
            </a:r>
          </a:p>
          <a:p>
            <a:pPr marL="285750" indent="-285750" algn="ctr">
              <a:buFont typeface="Wingdings" panose="05000000000000000000" pitchFamily="2" charset="2"/>
              <a:buChar char="q"/>
            </a:pPr>
            <a:r>
              <a:rPr lang="en-US" sz="1600" b="1">
                <a:solidFill>
                  <a:srgbClr val="0D0D34"/>
                </a:solidFill>
              </a:rPr>
              <a:t>Take part in team games</a:t>
            </a:r>
          </a:p>
          <a:p>
            <a:pPr marL="285750" indent="-285750" algn="ctr">
              <a:buFont typeface="Wingdings" panose="05000000000000000000" pitchFamily="2" charset="2"/>
              <a:buChar char="q"/>
            </a:pPr>
            <a:r>
              <a:rPr lang="en-US" sz="1600" b="1">
                <a:solidFill>
                  <a:srgbClr val="0D0D34"/>
                </a:solidFill>
              </a:rPr>
              <a:t>Show awareness of attacking &amp; defending during team games</a:t>
            </a:r>
          </a:p>
          <a:p>
            <a:pPr marL="285750" indent="-285750" algn="ctr">
              <a:buFont typeface="Wingdings" panose="05000000000000000000" pitchFamily="2" charset="2"/>
              <a:buChar char="q"/>
            </a:pPr>
            <a:r>
              <a:rPr lang="en-US" sz="1600" b="1">
                <a:solidFill>
                  <a:srgbClr val="0D0D34"/>
                </a:solidFill>
              </a:rPr>
              <a:t>Show awareness and implement the use of tactics during team games </a:t>
            </a:r>
          </a:p>
          <a:p>
            <a:pPr marL="285750" indent="-285750" algn="ctr">
              <a:buFont typeface="Wingdings" panose="05000000000000000000" pitchFamily="2" charset="2"/>
              <a:buChar char="q"/>
            </a:pPr>
            <a:r>
              <a:rPr lang="en-US" sz="1600" b="1">
                <a:solidFill>
                  <a:srgbClr val="0D0D34"/>
                </a:solidFill>
              </a:rPr>
              <a:t>Display good problem-solving skills</a:t>
            </a:r>
          </a:p>
          <a:p>
            <a:pPr marL="285750" indent="-285750" algn="ctr">
              <a:buFont typeface="Wingdings" panose="05000000000000000000" pitchFamily="2" charset="2"/>
              <a:buChar char="q"/>
            </a:pPr>
            <a:r>
              <a:rPr lang="en-US" sz="1600" b="1">
                <a:solidFill>
                  <a:srgbClr val="0D0D34"/>
                </a:solidFill>
              </a:rPr>
              <a:t>Understand and follow rules during activities and team games</a:t>
            </a:r>
          </a:p>
          <a:p>
            <a:pPr marL="285750" indent="-285750" algn="ctr">
              <a:buFont typeface="Wingdings" panose="05000000000000000000" pitchFamily="2" charset="2"/>
              <a:buChar char="q"/>
            </a:pPr>
            <a:endParaRPr lang="en-US" sz="1600" b="1">
              <a:solidFill>
                <a:srgbClr val="0D0D34"/>
              </a:solidFill>
            </a:endParaRPr>
          </a:p>
          <a:p>
            <a:pPr algn="ct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p:txBody>
      </p:sp>
    </p:spTree>
    <p:extLst>
      <p:ext uri="{BB962C8B-B14F-4D97-AF65-F5344CB8AC3E}">
        <p14:creationId xmlns:p14="http://schemas.microsoft.com/office/powerpoint/2010/main" val="3700214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D0D34"/>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B87E8C-8DC6-B8E5-9629-9EC1577BC492}"/>
              </a:ext>
            </a:extLst>
          </p:cNvPr>
          <p:cNvSpPr txBox="1"/>
          <p:nvPr/>
        </p:nvSpPr>
        <p:spPr>
          <a:xfrm>
            <a:off x="3428999" y="211268"/>
            <a:ext cx="5334002" cy="523220"/>
          </a:xfrm>
          <a:prstGeom prst="rect">
            <a:avLst/>
          </a:prstGeom>
          <a:noFill/>
        </p:spPr>
        <p:txBody>
          <a:bodyPr wrap="square" rtlCol="0">
            <a:spAutoFit/>
          </a:bodyPr>
          <a:lstStyle/>
          <a:p>
            <a:pPr algn="ctr"/>
            <a:r>
              <a:rPr lang="en-US" sz="2800" b="1">
                <a:solidFill>
                  <a:schemeClr val="bg1"/>
                </a:solidFill>
              </a:rPr>
              <a:t>Target Checklist KS 3 &amp; 4</a:t>
            </a:r>
          </a:p>
        </p:txBody>
      </p:sp>
      <p:sp>
        <p:nvSpPr>
          <p:cNvPr id="4" name="Freeform 5">
            <a:extLst>
              <a:ext uri="{FF2B5EF4-FFF2-40B4-BE49-F238E27FC236}">
                <a16:creationId xmlns:a16="http://schemas.microsoft.com/office/drawing/2014/main" id="{FB6B9111-E196-66CC-64EF-27F84A5A705C}"/>
              </a:ext>
            </a:extLst>
          </p:cNvPr>
          <p:cNvSpPr>
            <a:spLocks/>
          </p:cNvSpPr>
          <p:nvPr/>
        </p:nvSpPr>
        <p:spPr bwMode="auto">
          <a:xfrm>
            <a:off x="15187" y="83512"/>
            <a:ext cx="950694" cy="924358"/>
          </a:xfrm>
          <a:custGeom>
            <a:avLst/>
            <a:gdLst>
              <a:gd name="connsiteX0" fmla="*/ 8747 w 933174"/>
              <a:gd name="connsiteY0" fmla="*/ 381241 h 936654"/>
              <a:gd name="connsiteX1" fmla="*/ 6285 w 933174"/>
              <a:gd name="connsiteY1" fmla="*/ 405749 h 936654"/>
              <a:gd name="connsiteX2" fmla="*/ 3733 w 933174"/>
              <a:gd name="connsiteY2" fmla="*/ 404727 h 936654"/>
              <a:gd name="connsiteX3" fmla="*/ 12144 w 933174"/>
              <a:gd name="connsiteY3" fmla="*/ 365328 h 936654"/>
              <a:gd name="connsiteX4" fmla="*/ 8747 w 933174"/>
              <a:gd name="connsiteY4" fmla="*/ 381241 h 936654"/>
              <a:gd name="connsiteX5" fmla="*/ 9480 w 933174"/>
              <a:gd name="connsiteY5" fmla="*/ 373943 h 936654"/>
              <a:gd name="connsiteX6" fmla="*/ 13599 w 933174"/>
              <a:gd name="connsiteY6" fmla="*/ 358511 h 936654"/>
              <a:gd name="connsiteX7" fmla="*/ 14203 w 933174"/>
              <a:gd name="connsiteY7" fmla="*/ 358671 h 936654"/>
              <a:gd name="connsiteX8" fmla="*/ 12144 w 933174"/>
              <a:gd name="connsiteY8" fmla="*/ 365328 h 936654"/>
              <a:gd name="connsiteX9" fmla="*/ 903196 w 933174"/>
              <a:gd name="connsiteY9" fmla="*/ 307661 h 936654"/>
              <a:gd name="connsiteX10" fmla="*/ 923695 w 933174"/>
              <a:gd name="connsiteY10" fmla="*/ 373943 h 936654"/>
              <a:gd name="connsiteX11" fmla="*/ 933174 w 933174"/>
              <a:gd name="connsiteY11" fmla="*/ 468327 h 936654"/>
              <a:gd name="connsiteX12" fmla="*/ 466587 w 933174"/>
              <a:gd name="connsiteY12" fmla="*/ 936654 h 936654"/>
              <a:gd name="connsiteX13" fmla="*/ 0 w 933174"/>
              <a:gd name="connsiteY13" fmla="*/ 468327 h 936654"/>
              <a:gd name="connsiteX14" fmla="*/ 6285 w 933174"/>
              <a:gd name="connsiteY14" fmla="*/ 405749 h 936654"/>
              <a:gd name="connsiteX15" fmla="*/ 42377 w 933174"/>
              <a:gd name="connsiteY15" fmla="*/ 420201 h 936654"/>
              <a:gd name="connsiteX16" fmla="*/ 90889 w 933174"/>
              <a:gd name="connsiteY16" fmla="*/ 424534 h 936654"/>
              <a:gd name="connsiteX17" fmla="*/ 108978 w 933174"/>
              <a:gd name="connsiteY17" fmla="*/ 518616 h 936654"/>
              <a:gd name="connsiteX18" fmla="*/ 358936 w 933174"/>
              <a:gd name="connsiteY18" fmla="*/ 668818 h 936654"/>
              <a:gd name="connsiteX19" fmla="*/ 419781 w 933174"/>
              <a:gd name="connsiteY19" fmla="*/ 700179 h 936654"/>
              <a:gd name="connsiteX20" fmla="*/ 490492 w 933174"/>
              <a:gd name="connsiteY20" fmla="*/ 627554 h 936654"/>
              <a:gd name="connsiteX21" fmla="*/ 653294 w 933174"/>
              <a:gd name="connsiteY21" fmla="*/ 564832 h 936654"/>
              <a:gd name="connsiteX22" fmla="*/ 738805 w 933174"/>
              <a:gd name="connsiteY22" fmla="*/ 624253 h 936654"/>
              <a:gd name="connsiteX23" fmla="*/ 885650 w 933174"/>
              <a:gd name="connsiteY23" fmla="*/ 409085 h 936654"/>
              <a:gd name="connsiteX24" fmla="*/ 902629 w 933174"/>
              <a:gd name="connsiteY24" fmla="*/ 305826 h 936654"/>
              <a:gd name="connsiteX25" fmla="*/ 903251 w 933174"/>
              <a:gd name="connsiteY25" fmla="*/ 307343 h 936654"/>
              <a:gd name="connsiteX26" fmla="*/ 903196 w 933174"/>
              <a:gd name="connsiteY26" fmla="*/ 307661 h 936654"/>
              <a:gd name="connsiteX27" fmla="*/ 466587 w 933174"/>
              <a:gd name="connsiteY27" fmla="*/ 0 h 936654"/>
              <a:gd name="connsiteX28" fmla="*/ 896508 w 933174"/>
              <a:gd name="connsiteY28" fmla="*/ 286033 h 936654"/>
              <a:gd name="connsiteX29" fmla="*/ 902629 w 933174"/>
              <a:gd name="connsiteY29" fmla="*/ 305826 h 936654"/>
              <a:gd name="connsiteX30" fmla="*/ 891740 w 933174"/>
              <a:gd name="connsiteY30" fmla="*/ 279284 h 936654"/>
              <a:gd name="connsiteX31" fmla="*/ 748672 w 933174"/>
              <a:gd name="connsiteY31" fmla="*/ 540074 h 936654"/>
              <a:gd name="connsiteX32" fmla="*/ 674672 w 933174"/>
              <a:gd name="connsiteY32" fmla="*/ 465798 h 936654"/>
              <a:gd name="connsiteX33" fmla="*/ 743739 w 933174"/>
              <a:gd name="connsiteY33" fmla="*/ 285886 h 936654"/>
              <a:gd name="connsiteX34" fmla="*/ 816095 w 933174"/>
              <a:gd name="connsiteY34" fmla="*/ 292488 h 936654"/>
              <a:gd name="connsiteX35" fmla="*/ 722361 w 933174"/>
              <a:gd name="connsiteY35" fmla="*/ 214911 h 936654"/>
              <a:gd name="connsiteX36" fmla="*/ 641782 w 933174"/>
              <a:gd name="connsiteY36" fmla="*/ 540074 h 936654"/>
              <a:gd name="connsiteX37" fmla="*/ 510226 w 933174"/>
              <a:gd name="connsiteY37" fmla="*/ 566483 h 936654"/>
              <a:gd name="connsiteX38" fmla="*/ 516804 w 933174"/>
              <a:gd name="connsiteY38" fmla="*/ 455895 h 936654"/>
              <a:gd name="connsiteX39" fmla="*/ 559559 w 933174"/>
              <a:gd name="connsiteY39" fmla="*/ 495508 h 936654"/>
              <a:gd name="connsiteX40" fmla="*/ 579293 w 933174"/>
              <a:gd name="connsiteY40" fmla="*/ 398125 h 936654"/>
              <a:gd name="connsiteX41" fmla="*/ 511870 w 933174"/>
              <a:gd name="connsiteY41" fmla="*/ 398125 h 936654"/>
              <a:gd name="connsiteX42" fmla="*/ 478981 w 933174"/>
              <a:gd name="connsiteY42" fmla="*/ 343656 h 936654"/>
              <a:gd name="connsiteX43" fmla="*/ 444447 w 933174"/>
              <a:gd name="connsiteY43" fmla="*/ 447642 h 936654"/>
              <a:gd name="connsiteX44" fmla="*/ 413203 w 933174"/>
              <a:gd name="connsiteY44" fmla="*/ 549977 h 936654"/>
              <a:gd name="connsiteX45" fmla="*/ 449381 w 933174"/>
              <a:gd name="connsiteY45" fmla="*/ 500460 h 936654"/>
              <a:gd name="connsiteX46" fmla="*/ 472403 w 933174"/>
              <a:gd name="connsiteY46" fmla="*/ 594542 h 936654"/>
              <a:gd name="connsiteX47" fmla="*/ 475692 w 933174"/>
              <a:gd name="connsiteY47" fmla="*/ 602795 h 936654"/>
              <a:gd name="connsiteX48" fmla="*/ 381958 w 933174"/>
              <a:gd name="connsiteY48" fmla="*/ 629204 h 936654"/>
              <a:gd name="connsiteX49" fmla="*/ 345780 w 933174"/>
              <a:gd name="connsiteY49" fmla="*/ 482304 h 936654"/>
              <a:gd name="connsiteX50" fmla="*/ 329335 w 933174"/>
              <a:gd name="connsiteY50" fmla="*/ 619301 h 936654"/>
              <a:gd name="connsiteX51" fmla="*/ 159956 w 933174"/>
              <a:gd name="connsiteY51" fmla="*/ 541724 h 936654"/>
              <a:gd name="connsiteX52" fmla="*/ 156667 w 933174"/>
              <a:gd name="connsiteY52" fmla="*/ 465798 h 936654"/>
              <a:gd name="connsiteX53" fmla="*/ 163245 w 933174"/>
              <a:gd name="connsiteY53" fmla="*/ 408028 h 936654"/>
              <a:gd name="connsiteX54" fmla="*/ 304669 w 933174"/>
              <a:gd name="connsiteY54" fmla="*/ 274332 h 936654"/>
              <a:gd name="connsiteX55" fmla="*/ 108978 w 933174"/>
              <a:gd name="connsiteY55" fmla="*/ 365113 h 936654"/>
              <a:gd name="connsiteX56" fmla="*/ 58822 w 933174"/>
              <a:gd name="connsiteY56" fmla="*/ 370478 h 936654"/>
              <a:gd name="connsiteX57" fmla="*/ 14203 w 933174"/>
              <a:gd name="connsiteY57" fmla="*/ 358671 h 936654"/>
              <a:gd name="connsiteX58" fmla="*/ 36667 w 933174"/>
              <a:gd name="connsiteY58" fmla="*/ 286033 h 936654"/>
              <a:gd name="connsiteX59" fmla="*/ 466587 w 933174"/>
              <a:gd name="connsiteY59" fmla="*/ 0 h 936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33174" h="936654">
                <a:moveTo>
                  <a:pt x="8747" y="381241"/>
                </a:moveTo>
                <a:lnTo>
                  <a:pt x="6285" y="405749"/>
                </a:lnTo>
                <a:lnTo>
                  <a:pt x="3733" y="404727"/>
                </a:lnTo>
                <a:close/>
                <a:moveTo>
                  <a:pt x="12144" y="365328"/>
                </a:moveTo>
                <a:lnTo>
                  <a:pt x="8747" y="381241"/>
                </a:lnTo>
                <a:lnTo>
                  <a:pt x="9480" y="373943"/>
                </a:lnTo>
                <a:close/>
                <a:moveTo>
                  <a:pt x="13599" y="358511"/>
                </a:moveTo>
                <a:lnTo>
                  <a:pt x="14203" y="358671"/>
                </a:lnTo>
                <a:lnTo>
                  <a:pt x="12144" y="365328"/>
                </a:lnTo>
                <a:close/>
                <a:moveTo>
                  <a:pt x="903196" y="307661"/>
                </a:moveTo>
                <a:lnTo>
                  <a:pt x="923695" y="373943"/>
                </a:lnTo>
                <a:cubicBezTo>
                  <a:pt x="929910" y="404430"/>
                  <a:pt x="933174" y="435996"/>
                  <a:pt x="933174" y="468327"/>
                </a:cubicBezTo>
                <a:cubicBezTo>
                  <a:pt x="933174" y="726977"/>
                  <a:pt x="724276" y="936654"/>
                  <a:pt x="466587" y="936654"/>
                </a:cubicBezTo>
                <a:cubicBezTo>
                  <a:pt x="208898" y="936654"/>
                  <a:pt x="0" y="726977"/>
                  <a:pt x="0" y="468327"/>
                </a:cubicBezTo>
                <a:lnTo>
                  <a:pt x="6285" y="405749"/>
                </a:lnTo>
                <a:lnTo>
                  <a:pt x="42377" y="420201"/>
                </a:lnTo>
                <a:cubicBezTo>
                  <a:pt x="56766" y="423708"/>
                  <a:pt x="72800" y="425359"/>
                  <a:pt x="90889" y="424534"/>
                </a:cubicBezTo>
                <a:cubicBezTo>
                  <a:pt x="84311" y="444341"/>
                  <a:pt x="85956" y="488906"/>
                  <a:pt x="108978" y="518616"/>
                </a:cubicBezTo>
                <a:cubicBezTo>
                  <a:pt x="2088" y="738142"/>
                  <a:pt x="275068" y="863585"/>
                  <a:pt x="358936" y="668818"/>
                </a:cubicBezTo>
                <a:cubicBezTo>
                  <a:pt x="375380" y="688625"/>
                  <a:pt x="395114" y="700179"/>
                  <a:pt x="419781" y="700179"/>
                </a:cubicBezTo>
                <a:cubicBezTo>
                  <a:pt x="452670" y="698528"/>
                  <a:pt x="478981" y="668818"/>
                  <a:pt x="490492" y="627554"/>
                </a:cubicBezTo>
                <a:cubicBezTo>
                  <a:pt x="536537" y="685324"/>
                  <a:pt x="628627" y="695227"/>
                  <a:pt x="653294" y="564832"/>
                </a:cubicBezTo>
                <a:cubicBezTo>
                  <a:pt x="674672" y="601145"/>
                  <a:pt x="702627" y="624253"/>
                  <a:pt x="738805" y="624253"/>
                </a:cubicBezTo>
                <a:cubicBezTo>
                  <a:pt x="818973" y="624253"/>
                  <a:pt x="862140" y="515625"/>
                  <a:pt x="885650" y="409085"/>
                </a:cubicBezTo>
                <a:close/>
                <a:moveTo>
                  <a:pt x="902629" y="305826"/>
                </a:moveTo>
                <a:lnTo>
                  <a:pt x="903251" y="307343"/>
                </a:lnTo>
                <a:lnTo>
                  <a:pt x="903196" y="307661"/>
                </a:lnTo>
                <a:close/>
                <a:moveTo>
                  <a:pt x="466587" y="0"/>
                </a:moveTo>
                <a:cubicBezTo>
                  <a:pt x="659854" y="0"/>
                  <a:pt x="825676" y="117943"/>
                  <a:pt x="896508" y="286033"/>
                </a:cubicBezTo>
                <a:lnTo>
                  <a:pt x="902629" y="305826"/>
                </a:lnTo>
                <a:lnTo>
                  <a:pt x="891740" y="279284"/>
                </a:lnTo>
                <a:cubicBezTo>
                  <a:pt x="863784" y="373366"/>
                  <a:pt x="806228" y="528520"/>
                  <a:pt x="748672" y="540074"/>
                </a:cubicBezTo>
                <a:cubicBezTo>
                  <a:pt x="710850" y="548326"/>
                  <a:pt x="681249" y="512014"/>
                  <a:pt x="674672" y="465798"/>
                </a:cubicBezTo>
                <a:cubicBezTo>
                  <a:pt x="663160" y="376667"/>
                  <a:pt x="694405" y="289187"/>
                  <a:pt x="743739" y="285886"/>
                </a:cubicBezTo>
                <a:cubicBezTo>
                  <a:pt x="755250" y="353559"/>
                  <a:pt x="807873" y="330451"/>
                  <a:pt x="816095" y="292488"/>
                </a:cubicBezTo>
                <a:cubicBezTo>
                  <a:pt x="825962" y="252875"/>
                  <a:pt x="804584" y="193454"/>
                  <a:pt x="722361" y="214911"/>
                </a:cubicBezTo>
                <a:cubicBezTo>
                  <a:pt x="610538" y="246272"/>
                  <a:pt x="595738" y="429485"/>
                  <a:pt x="641782" y="540074"/>
                </a:cubicBezTo>
                <a:cubicBezTo>
                  <a:pt x="610538" y="607747"/>
                  <a:pt x="559559" y="647361"/>
                  <a:pt x="510226" y="566483"/>
                </a:cubicBezTo>
                <a:cubicBezTo>
                  <a:pt x="513515" y="543375"/>
                  <a:pt x="516804" y="498809"/>
                  <a:pt x="516804" y="455895"/>
                </a:cubicBezTo>
                <a:cubicBezTo>
                  <a:pt x="543115" y="445991"/>
                  <a:pt x="562848" y="454244"/>
                  <a:pt x="559559" y="495508"/>
                </a:cubicBezTo>
                <a:cubicBezTo>
                  <a:pt x="574360" y="485605"/>
                  <a:pt x="630271" y="421233"/>
                  <a:pt x="579293" y="398125"/>
                </a:cubicBezTo>
                <a:cubicBezTo>
                  <a:pt x="567782" y="393173"/>
                  <a:pt x="541470" y="389872"/>
                  <a:pt x="511870" y="398125"/>
                </a:cubicBezTo>
                <a:cubicBezTo>
                  <a:pt x="506937" y="363463"/>
                  <a:pt x="497070" y="338704"/>
                  <a:pt x="478981" y="343656"/>
                </a:cubicBezTo>
                <a:cubicBezTo>
                  <a:pt x="451025" y="351909"/>
                  <a:pt x="442803" y="396474"/>
                  <a:pt x="444447" y="447642"/>
                </a:cubicBezTo>
                <a:cubicBezTo>
                  <a:pt x="428003" y="472400"/>
                  <a:pt x="416492" y="505412"/>
                  <a:pt x="413203" y="549977"/>
                </a:cubicBezTo>
                <a:cubicBezTo>
                  <a:pt x="419781" y="535122"/>
                  <a:pt x="432936" y="516966"/>
                  <a:pt x="449381" y="500460"/>
                </a:cubicBezTo>
                <a:cubicBezTo>
                  <a:pt x="454314" y="536772"/>
                  <a:pt x="462536" y="571434"/>
                  <a:pt x="472403" y="594542"/>
                </a:cubicBezTo>
                <a:cubicBezTo>
                  <a:pt x="472403" y="597843"/>
                  <a:pt x="474048" y="599494"/>
                  <a:pt x="475692" y="602795"/>
                </a:cubicBezTo>
                <a:cubicBezTo>
                  <a:pt x="454314" y="644059"/>
                  <a:pt x="421425" y="657264"/>
                  <a:pt x="381958" y="629204"/>
                </a:cubicBezTo>
                <a:cubicBezTo>
                  <a:pt x="403336" y="569784"/>
                  <a:pt x="400047" y="465798"/>
                  <a:pt x="345780" y="482304"/>
                </a:cubicBezTo>
                <a:cubicBezTo>
                  <a:pt x="307957" y="492207"/>
                  <a:pt x="306313" y="561531"/>
                  <a:pt x="329335" y="619301"/>
                </a:cubicBezTo>
                <a:cubicBezTo>
                  <a:pt x="220801" y="746395"/>
                  <a:pt x="104045" y="645710"/>
                  <a:pt x="159956" y="541724"/>
                </a:cubicBezTo>
                <a:cubicBezTo>
                  <a:pt x="306313" y="569784"/>
                  <a:pt x="309602" y="351909"/>
                  <a:pt x="156667" y="465798"/>
                </a:cubicBezTo>
                <a:cubicBezTo>
                  <a:pt x="146801" y="454244"/>
                  <a:pt x="153378" y="416281"/>
                  <a:pt x="163245" y="408028"/>
                </a:cubicBezTo>
                <a:cubicBezTo>
                  <a:pt x="312891" y="355210"/>
                  <a:pt x="317824" y="297440"/>
                  <a:pt x="304669" y="274332"/>
                </a:cubicBezTo>
                <a:cubicBezTo>
                  <a:pt x="273424" y="218213"/>
                  <a:pt x="166534" y="231417"/>
                  <a:pt x="108978" y="365113"/>
                </a:cubicBezTo>
                <a:cubicBezTo>
                  <a:pt x="91711" y="370890"/>
                  <a:pt x="74856" y="372128"/>
                  <a:pt x="58822" y="370478"/>
                </a:cubicBezTo>
                <a:lnTo>
                  <a:pt x="14203" y="358671"/>
                </a:lnTo>
                <a:lnTo>
                  <a:pt x="36667" y="286033"/>
                </a:lnTo>
                <a:cubicBezTo>
                  <a:pt x="107499" y="117943"/>
                  <a:pt x="273321" y="0"/>
                  <a:pt x="466587"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5" name="Rectangle: Rounded Corners 4">
            <a:extLst>
              <a:ext uri="{FF2B5EF4-FFF2-40B4-BE49-F238E27FC236}">
                <a16:creationId xmlns:a16="http://schemas.microsoft.com/office/drawing/2014/main" id="{8686AA09-36B2-60D4-7C70-FE92B7B9B6A2}"/>
              </a:ext>
            </a:extLst>
          </p:cNvPr>
          <p:cNvSpPr/>
          <p:nvPr/>
        </p:nvSpPr>
        <p:spPr>
          <a:xfrm>
            <a:off x="850089" y="734488"/>
            <a:ext cx="7375534" cy="2445490"/>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marL="285750" indent="-285750" algn="ctr">
              <a:buFont typeface="Wingdings" panose="05000000000000000000" pitchFamily="2" charset="2"/>
              <a:buChar char="q"/>
            </a:pPr>
            <a:r>
              <a:rPr lang="en-US" sz="1600" b="1">
                <a:solidFill>
                  <a:srgbClr val="0D0D34"/>
                </a:solidFill>
              </a:rPr>
              <a:t>Engage in activities using gross motor skills: </a:t>
            </a:r>
          </a:p>
          <a:p>
            <a:pPr marL="285750" indent="-285750" algn="ctr">
              <a:buFont typeface="Wingdings" panose="05000000000000000000" pitchFamily="2" charset="2"/>
              <a:buChar char="q"/>
            </a:pPr>
            <a:r>
              <a:rPr lang="en-US" sz="1600" b="1">
                <a:solidFill>
                  <a:srgbClr val="0D0D34"/>
                </a:solidFill>
              </a:rPr>
              <a:t>Run / Jump / Hop / Skip </a:t>
            </a:r>
          </a:p>
          <a:p>
            <a:pPr marL="285750" indent="-285750" algn="ctr">
              <a:buFont typeface="Wingdings" panose="05000000000000000000" pitchFamily="2" charset="2"/>
              <a:buChar char="q"/>
            </a:pPr>
            <a:r>
              <a:rPr lang="en-US" sz="1600" b="1">
                <a:solidFill>
                  <a:srgbClr val="0D0D34"/>
                </a:solidFill>
              </a:rPr>
              <a:t>Display use of fine motor skills during activities</a:t>
            </a:r>
          </a:p>
          <a:p>
            <a:pPr marL="285750" indent="-285750" algn="ctr">
              <a:buFont typeface="Wingdings" panose="05000000000000000000" pitchFamily="2" charset="2"/>
              <a:buChar char="q"/>
            </a:pPr>
            <a:r>
              <a:rPr lang="en-US" sz="1600" b="1">
                <a:solidFill>
                  <a:srgbClr val="0D0D34"/>
                </a:solidFill>
              </a:rPr>
              <a:t>Display good balance during activities</a:t>
            </a:r>
          </a:p>
          <a:p>
            <a:pPr marL="285750" indent="-285750" algn="ctr">
              <a:buFont typeface="Wingdings" panose="05000000000000000000" pitchFamily="2" charset="2"/>
              <a:buChar char="q"/>
            </a:pPr>
            <a:r>
              <a:rPr lang="en-US" sz="1600" b="1">
                <a:solidFill>
                  <a:srgbClr val="0D0D34"/>
                </a:solidFill>
              </a:rPr>
              <a:t>Display good Coordination during activities</a:t>
            </a:r>
          </a:p>
          <a:p>
            <a:pPr marL="285750" indent="-285750" algn="ctr">
              <a:buFont typeface="Wingdings" panose="05000000000000000000" pitchFamily="2" charset="2"/>
              <a:buChar char="q"/>
            </a:pPr>
            <a:r>
              <a:rPr lang="en-US" sz="1600" b="1">
                <a:solidFill>
                  <a:srgbClr val="0D0D34"/>
                </a:solidFill>
              </a:rPr>
              <a:t>Display good balance during activities</a:t>
            </a:r>
          </a:p>
          <a:p>
            <a:pPr marL="285750" indent="-285750" algn="ctr">
              <a:buFont typeface="Wingdings" panose="05000000000000000000" pitchFamily="2" charset="2"/>
              <a:buChar char="q"/>
            </a:pPr>
            <a:r>
              <a:rPr lang="en-US" sz="1600" b="1">
                <a:solidFill>
                  <a:srgbClr val="0D0D34"/>
                </a:solidFill>
              </a:rPr>
              <a:t>Handle equipment throughout the length of an activity</a:t>
            </a:r>
          </a:p>
          <a:p>
            <a:pPr marL="285750" indent="-285750" algn="ctr">
              <a:buFont typeface="Wingdings" panose="05000000000000000000" pitchFamily="2" charset="2"/>
              <a:buChar char="q"/>
            </a:pPr>
            <a:r>
              <a:rPr lang="en-US" sz="1600" b="1">
                <a:solidFill>
                  <a:srgbClr val="0D0D34"/>
                </a:solidFill>
              </a:rPr>
              <a:t>Can link 2 or more movements together during activities</a:t>
            </a:r>
          </a:p>
          <a:p>
            <a:pPr marL="285750" indent="-285750" algn="ctr">
              <a:buFont typeface="Wingdings" panose="05000000000000000000" pitchFamily="2" charset="2"/>
              <a:buChar char="q"/>
            </a:pPr>
            <a:r>
              <a:rPr lang="en-US" sz="1600" b="1">
                <a:solidFill>
                  <a:srgbClr val="0D0D34"/>
                </a:solidFill>
              </a:rPr>
              <a:t>Self assess and work to improve techniques to develop overall performance</a:t>
            </a: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p:txBody>
      </p:sp>
      <p:sp>
        <p:nvSpPr>
          <p:cNvPr id="7" name="Rectangle: Rounded Corners 6">
            <a:extLst>
              <a:ext uri="{FF2B5EF4-FFF2-40B4-BE49-F238E27FC236}">
                <a16:creationId xmlns:a16="http://schemas.microsoft.com/office/drawing/2014/main" id="{A9735C9D-8FCF-ADB3-284D-0FCEAA443C44}"/>
              </a:ext>
            </a:extLst>
          </p:cNvPr>
          <p:cNvSpPr/>
          <p:nvPr/>
        </p:nvSpPr>
        <p:spPr>
          <a:xfrm>
            <a:off x="8524567" y="545691"/>
            <a:ext cx="3561937" cy="6101041"/>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lang="en-GB" b="1">
              <a:solidFill>
                <a:srgbClr val="0D0D34"/>
              </a:solidFill>
            </a:endParaRPr>
          </a:p>
        </p:txBody>
      </p:sp>
      <p:sp>
        <p:nvSpPr>
          <p:cNvPr id="8" name="Rectangle: Rounded Corners 7">
            <a:extLst>
              <a:ext uri="{FF2B5EF4-FFF2-40B4-BE49-F238E27FC236}">
                <a16:creationId xmlns:a16="http://schemas.microsoft.com/office/drawing/2014/main" id="{29D51EB2-75B8-0A96-013D-CF46A015D8AC}"/>
              </a:ext>
            </a:extLst>
          </p:cNvPr>
          <p:cNvSpPr/>
          <p:nvPr/>
        </p:nvSpPr>
        <p:spPr>
          <a:xfrm>
            <a:off x="697150" y="3301244"/>
            <a:ext cx="7694682" cy="3345488"/>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85750" indent="-285750" algn="ctr">
              <a:buFont typeface="Wingdings" panose="05000000000000000000" pitchFamily="2" charset="2"/>
              <a:buChar char="q"/>
            </a:pPr>
            <a:r>
              <a:rPr lang="en-US" sz="1600" b="1">
                <a:solidFill>
                  <a:srgbClr val="0D0D34"/>
                </a:solidFill>
              </a:rPr>
              <a:t>Show signs of enjoyment during the session</a:t>
            </a:r>
          </a:p>
          <a:p>
            <a:pPr marL="285750" indent="-285750" algn="ctr">
              <a:buFont typeface="Wingdings" panose="05000000000000000000" pitchFamily="2" charset="2"/>
              <a:buChar char="q"/>
            </a:pPr>
            <a:r>
              <a:rPr lang="en-US" sz="1600" b="1">
                <a:solidFill>
                  <a:srgbClr val="0D0D34"/>
                </a:solidFill>
              </a:rPr>
              <a:t>Respond to verbal/Makaton cues used by staff to complete an activity</a:t>
            </a:r>
          </a:p>
          <a:p>
            <a:pPr marL="285750" indent="-285750" algn="ctr">
              <a:buFont typeface="Wingdings" panose="05000000000000000000" pitchFamily="2" charset="2"/>
              <a:buChar char="q"/>
            </a:pPr>
            <a:r>
              <a:rPr lang="en-US" sz="1600" b="1">
                <a:solidFill>
                  <a:srgbClr val="0D0D34"/>
                </a:solidFill>
              </a:rPr>
              <a:t>Follow instruction or copy demonstration to complete activities on an individual and group basis</a:t>
            </a:r>
          </a:p>
          <a:p>
            <a:pPr marL="285750" indent="-285750" algn="ctr">
              <a:buFont typeface="Wingdings" panose="05000000000000000000" pitchFamily="2" charset="2"/>
              <a:buChar char="q"/>
            </a:pPr>
            <a:r>
              <a:rPr lang="en-US" sz="1600" b="1">
                <a:solidFill>
                  <a:srgbClr val="0D0D34"/>
                </a:solidFill>
              </a:rPr>
              <a:t>Choose and handle equipment correctly to complete activities</a:t>
            </a:r>
          </a:p>
          <a:p>
            <a:pPr marL="285750" indent="-285750" algn="ctr">
              <a:buFont typeface="Wingdings" panose="05000000000000000000" pitchFamily="2" charset="2"/>
              <a:buChar char="q"/>
            </a:pPr>
            <a:r>
              <a:rPr lang="en-US" sz="1600" b="1">
                <a:solidFill>
                  <a:srgbClr val="0D0D34"/>
                </a:solidFill>
              </a:rPr>
              <a:t>Recognise and control their own emotions during activities</a:t>
            </a:r>
          </a:p>
          <a:p>
            <a:pPr marL="285750" indent="-285750" algn="ctr">
              <a:buFont typeface="Wingdings" panose="05000000000000000000" pitchFamily="2" charset="2"/>
              <a:buChar char="q"/>
            </a:pPr>
            <a:r>
              <a:rPr lang="en-US" sz="1600" b="1">
                <a:solidFill>
                  <a:srgbClr val="0D0D34"/>
                </a:solidFill>
              </a:rPr>
              <a:t>Recognise and react positively to teammates emotions</a:t>
            </a:r>
          </a:p>
          <a:p>
            <a:pPr marL="285750" indent="-285750" algn="ctr">
              <a:buFont typeface="Wingdings" panose="05000000000000000000" pitchFamily="2" charset="2"/>
              <a:buChar char="q"/>
            </a:pPr>
            <a:r>
              <a:rPr lang="en-US" sz="1600" b="1">
                <a:solidFill>
                  <a:srgbClr val="0D0D34"/>
                </a:solidFill>
              </a:rPr>
              <a:t>Take turns during activities</a:t>
            </a:r>
          </a:p>
          <a:p>
            <a:pPr marL="285750" indent="-285750" algn="ctr">
              <a:buFont typeface="Wingdings" panose="05000000000000000000" pitchFamily="2" charset="2"/>
              <a:buChar char="q"/>
            </a:pPr>
            <a:r>
              <a:rPr lang="en-US" sz="1600" b="1">
                <a:solidFill>
                  <a:srgbClr val="0D0D34"/>
                </a:solidFill>
              </a:rPr>
              <a:t>Take part in team games</a:t>
            </a:r>
          </a:p>
          <a:p>
            <a:pPr marL="285750" indent="-285750" algn="ctr">
              <a:buFont typeface="Wingdings" panose="05000000000000000000" pitchFamily="2" charset="2"/>
              <a:buChar char="q"/>
            </a:pPr>
            <a:r>
              <a:rPr lang="en-US" sz="1600" b="1">
                <a:solidFill>
                  <a:srgbClr val="0D0D34"/>
                </a:solidFill>
              </a:rPr>
              <a:t>Show awareness of attacking &amp; defending during team games</a:t>
            </a:r>
          </a:p>
          <a:p>
            <a:pPr marL="285750" indent="-285750" algn="ctr">
              <a:buFont typeface="Wingdings" panose="05000000000000000000" pitchFamily="2" charset="2"/>
              <a:buChar char="q"/>
            </a:pPr>
            <a:r>
              <a:rPr lang="en-US" sz="1600" b="1">
                <a:solidFill>
                  <a:srgbClr val="0D0D34"/>
                </a:solidFill>
              </a:rPr>
              <a:t>Show awareness and implement the use of tactics during team games </a:t>
            </a:r>
          </a:p>
          <a:p>
            <a:pPr marL="285750" indent="-285750" algn="ctr">
              <a:buFont typeface="Wingdings" panose="05000000000000000000" pitchFamily="2" charset="2"/>
              <a:buChar char="q"/>
            </a:pPr>
            <a:r>
              <a:rPr lang="en-US" sz="1600" b="1">
                <a:solidFill>
                  <a:srgbClr val="0D0D34"/>
                </a:solidFill>
              </a:rPr>
              <a:t>Display good problem-solving skills</a:t>
            </a:r>
          </a:p>
          <a:p>
            <a:pPr marL="285750" indent="-285750" algn="ctr">
              <a:buFont typeface="Wingdings" panose="05000000000000000000" pitchFamily="2" charset="2"/>
              <a:buChar char="q"/>
            </a:pPr>
            <a:r>
              <a:rPr lang="en-US" sz="1600" b="1">
                <a:solidFill>
                  <a:srgbClr val="0D0D34"/>
                </a:solidFill>
              </a:rPr>
              <a:t>Understand and follow rules during activities and team games</a:t>
            </a:r>
          </a:p>
          <a:p>
            <a:pPr marL="285750" indent="-285750" algn="ctr">
              <a:buFont typeface="Wingdings" panose="05000000000000000000" pitchFamily="2" charset="2"/>
              <a:buChar char="q"/>
            </a:pPr>
            <a:endParaRPr lang="en-US" sz="1600" b="1">
              <a:solidFill>
                <a:srgbClr val="0D0D34"/>
              </a:solidFill>
            </a:endParaRPr>
          </a:p>
          <a:p>
            <a:pPr algn="ct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p:txBody>
      </p:sp>
    </p:spTree>
    <p:extLst>
      <p:ext uri="{BB962C8B-B14F-4D97-AF65-F5344CB8AC3E}">
        <p14:creationId xmlns:p14="http://schemas.microsoft.com/office/powerpoint/2010/main" val="2222054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DF9761A-16EE-875D-CB0E-5D90E6DF8E32}"/>
              </a:ext>
            </a:extLst>
          </p:cNvPr>
          <p:cNvPicPr>
            <a:picLocks noChangeAspect="1"/>
          </p:cNvPicPr>
          <p:nvPr/>
        </p:nvPicPr>
        <p:blipFill rotWithShape="1">
          <a:blip r:embed="rId2"/>
          <a:srcRect l="33508" t="40210" r="15201" b="35477"/>
          <a:stretch/>
        </p:blipFill>
        <p:spPr>
          <a:xfrm>
            <a:off x="0" y="0"/>
            <a:ext cx="3824747" cy="1019331"/>
          </a:xfrm>
          <a:prstGeom prst="rect">
            <a:avLst/>
          </a:prstGeom>
        </p:spPr>
      </p:pic>
      <p:sp>
        <p:nvSpPr>
          <p:cNvPr id="7" name="TextBox 6">
            <a:extLst>
              <a:ext uri="{FF2B5EF4-FFF2-40B4-BE49-F238E27FC236}">
                <a16:creationId xmlns:a16="http://schemas.microsoft.com/office/drawing/2014/main" id="{791CD7EF-00FF-76AF-3785-D2F69F7506BE}"/>
              </a:ext>
            </a:extLst>
          </p:cNvPr>
          <p:cNvSpPr txBox="1"/>
          <p:nvPr/>
        </p:nvSpPr>
        <p:spPr>
          <a:xfrm>
            <a:off x="644014" y="367698"/>
            <a:ext cx="11272683" cy="6340197"/>
          </a:xfrm>
          <a:prstGeom prst="rect">
            <a:avLst/>
          </a:prstGeom>
          <a:noFill/>
        </p:spPr>
        <p:txBody>
          <a:bodyPr wrap="square" rtlCol="0">
            <a:spAutoFit/>
          </a:bodyPr>
          <a:lstStyle/>
          <a:p>
            <a:pPr algn="ctr"/>
            <a:r>
              <a:rPr lang="en-US" sz="3600" b="1" dirty="0">
                <a:solidFill>
                  <a:srgbClr val="FFA900"/>
                </a:solidFill>
              </a:rPr>
              <a:t>Our Purpose</a:t>
            </a:r>
          </a:p>
          <a:p>
            <a:pPr algn="ctr"/>
            <a:endParaRPr lang="en-US" sz="2000" dirty="0">
              <a:solidFill>
                <a:schemeClr val="bg1"/>
              </a:solidFill>
            </a:endParaRPr>
          </a:p>
          <a:p>
            <a:pPr algn="ctr"/>
            <a:r>
              <a:rPr lang="en-US" sz="3000" dirty="0">
                <a:solidFill>
                  <a:schemeClr val="bg1"/>
                </a:solidFill>
              </a:rPr>
              <a:t>To provide a high-quality PE curriculum that inspires all pupils to succeed, excel, and continually develop in sport and other physically demanding activities. </a:t>
            </a:r>
          </a:p>
          <a:p>
            <a:pPr algn="ctr"/>
            <a:endParaRPr lang="en-US" sz="2000" dirty="0">
              <a:solidFill>
                <a:schemeClr val="bg1"/>
              </a:solidFill>
            </a:endParaRPr>
          </a:p>
          <a:p>
            <a:pPr algn="ctr"/>
            <a:r>
              <a:rPr lang="en-US" sz="3000" dirty="0">
                <a:solidFill>
                  <a:schemeClr val="bg1"/>
                </a:solidFill>
              </a:rPr>
              <a:t>To provide opportunities for pupils to become physically confident, underpinning the development of their physical literacy, gross motor skills, fine motor skills and to improve their health and fitness.</a:t>
            </a:r>
          </a:p>
          <a:p>
            <a:pPr algn="ctr"/>
            <a:endParaRPr lang="en-US" sz="2000" dirty="0">
              <a:solidFill>
                <a:schemeClr val="bg1"/>
              </a:solidFill>
            </a:endParaRPr>
          </a:p>
          <a:p>
            <a:pPr algn="ctr"/>
            <a:r>
              <a:rPr lang="en-US" sz="3000" dirty="0">
                <a:solidFill>
                  <a:schemeClr val="bg1"/>
                </a:solidFill>
              </a:rPr>
              <a:t>To provide opportunities for pupils to compete in sport. To support the development of social skills, emotional wellbeing and mental health.</a:t>
            </a:r>
            <a:endParaRPr lang="en-GB" sz="3000" dirty="0">
              <a:solidFill>
                <a:schemeClr val="bg1"/>
              </a:solidFill>
            </a:endParaRPr>
          </a:p>
        </p:txBody>
      </p:sp>
      <p:sp>
        <p:nvSpPr>
          <p:cNvPr id="9" name="Isosceles Triangle 8">
            <a:extLst>
              <a:ext uri="{FF2B5EF4-FFF2-40B4-BE49-F238E27FC236}">
                <a16:creationId xmlns:a16="http://schemas.microsoft.com/office/drawing/2014/main" id="{34550C4F-293D-61BB-888A-D4B583328F6B}"/>
              </a:ext>
            </a:extLst>
          </p:cNvPr>
          <p:cNvSpPr/>
          <p:nvPr/>
        </p:nvSpPr>
        <p:spPr>
          <a:xfrm rot="10800000" flipV="1">
            <a:off x="0" y="3967316"/>
            <a:ext cx="1076633" cy="2890684"/>
          </a:xfrm>
          <a:prstGeom prst="triangle">
            <a:avLst>
              <a:gd name="adj" fmla="val 100000"/>
            </a:avLst>
          </a:prstGeom>
          <a:solidFill>
            <a:srgbClr val="FFA900"/>
          </a:solidFill>
          <a:ln>
            <a:solidFill>
              <a:srgbClr val="FFA9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3DCD4088-C80D-B9B9-7AE8-06CE58A6C040}"/>
              </a:ext>
            </a:extLst>
          </p:cNvPr>
          <p:cNvSpPr/>
          <p:nvPr/>
        </p:nvSpPr>
        <p:spPr>
          <a:xfrm flipV="1">
            <a:off x="11223523" y="-1"/>
            <a:ext cx="980766" cy="1902541"/>
          </a:xfrm>
          <a:prstGeom prst="triangle">
            <a:avLst>
              <a:gd name="adj" fmla="val 100000"/>
            </a:avLst>
          </a:prstGeom>
          <a:solidFill>
            <a:srgbClr val="FFA900"/>
          </a:solidFill>
          <a:ln>
            <a:solidFill>
              <a:srgbClr val="FFA9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0281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DF9761A-16EE-875D-CB0E-5D90E6DF8E32}"/>
              </a:ext>
            </a:extLst>
          </p:cNvPr>
          <p:cNvPicPr>
            <a:picLocks noChangeAspect="1"/>
          </p:cNvPicPr>
          <p:nvPr/>
        </p:nvPicPr>
        <p:blipFill rotWithShape="1">
          <a:blip r:embed="rId2"/>
          <a:srcRect l="33508" t="40210" r="15201" b="35477"/>
          <a:stretch/>
        </p:blipFill>
        <p:spPr>
          <a:xfrm>
            <a:off x="0" y="0"/>
            <a:ext cx="3824747" cy="1019331"/>
          </a:xfrm>
          <a:prstGeom prst="rect">
            <a:avLst/>
          </a:prstGeom>
        </p:spPr>
      </p:pic>
      <p:sp>
        <p:nvSpPr>
          <p:cNvPr id="7" name="TextBox 6">
            <a:extLst>
              <a:ext uri="{FF2B5EF4-FFF2-40B4-BE49-F238E27FC236}">
                <a16:creationId xmlns:a16="http://schemas.microsoft.com/office/drawing/2014/main" id="{791CD7EF-00FF-76AF-3785-D2F69F7506BE}"/>
              </a:ext>
            </a:extLst>
          </p:cNvPr>
          <p:cNvSpPr txBox="1"/>
          <p:nvPr/>
        </p:nvSpPr>
        <p:spPr>
          <a:xfrm>
            <a:off x="958642" y="323737"/>
            <a:ext cx="10975259" cy="5786199"/>
          </a:xfrm>
          <a:prstGeom prst="rect">
            <a:avLst/>
          </a:prstGeom>
          <a:noFill/>
        </p:spPr>
        <p:txBody>
          <a:bodyPr wrap="square" rtlCol="0">
            <a:spAutoFit/>
          </a:bodyPr>
          <a:lstStyle/>
          <a:p>
            <a:pPr algn="ctr"/>
            <a:r>
              <a:rPr lang="en-US" sz="3000" b="1">
                <a:solidFill>
                  <a:srgbClr val="FFA900"/>
                </a:solidFill>
              </a:rPr>
              <a:t>Our Aims:</a:t>
            </a:r>
          </a:p>
          <a:p>
            <a:endParaRPr lang="en-US" sz="2000">
              <a:solidFill>
                <a:schemeClr val="bg1"/>
              </a:solidFill>
            </a:endParaRPr>
          </a:p>
          <a:p>
            <a:r>
              <a:rPr lang="en-US" sz="3000">
                <a:solidFill>
                  <a:schemeClr val="bg1"/>
                </a:solidFill>
              </a:rPr>
              <a:t>Develop gross and fine motor skills, and overall physical literacy</a:t>
            </a:r>
          </a:p>
          <a:p>
            <a:endParaRPr lang="en-US" sz="2000">
              <a:solidFill>
                <a:schemeClr val="bg1"/>
              </a:solidFill>
            </a:endParaRPr>
          </a:p>
          <a:p>
            <a:r>
              <a:rPr lang="en-US" sz="3000">
                <a:solidFill>
                  <a:schemeClr val="bg1"/>
                </a:solidFill>
              </a:rPr>
              <a:t>Provide a broad range of sport and physical activities for children with SEND to experience</a:t>
            </a:r>
          </a:p>
          <a:p>
            <a:endParaRPr lang="en-US" sz="2000">
              <a:solidFill>
                <a:schemeClr val="bg1"/>
              </a:solidFill>
            </a:endParaRPr>
          </a:p>
          <a:p>
            <a:r>
              <a:rPr lang="en-US" sz="3000">
                <a:solidFill>
                  <a:schemeClr val="bg1"/>
                </a:solidFill>
              </a:rPr>
              <a:t>Create more competitive sporting opportunities for children with SEND</a:t>
            </a:r>
          </a:p>
          <a:p>
            <a:endParaRPr lang="en-US" sz="2000">
              <a:solidFill>
                <a:schemeClr val="bg1"/>
              </a:solidFill>
            </a:endParaRPr>
          </a:p>
          <a:p>
            <a:r>
              <a:rPr lang="en-US" sz="3000">
                <a:solidFill>
                  <a:schemeClr val="bg1"/>
                </a:solidFill>
              </a:rPr>
              <a:t>Promote healthy and active lifestyles</a:t>
            </a:r>
          </a:p>
          <a:p>
            <a:endParaRPr lang="en-US" sz="2000">
              <a:solidFill>
                <a:schemeClr val="bg1"/>
              </a:solidFill>
            </a:endParaRPr>
          </a:p>
          <a:p>
            <a:r>
              <a:rPr lang="en-US" sz="3000">
                <a:solidFill>
                  <a:schemeClr val="bg1"/>
                </a:solidFill>
              </a:rPr>
              <a:t>Support SEMH needs of children with SEND, </a:t>
            </a:r>
          </a:p>
          <a:p>
            <a:r>
              <a:rPr lang="en-US" sz="3000">
                <a:solidFill>
                  <a:schemeClr val="bg1"/>
                </a:solidFill>
              </a:rPr>
              <a:t>through physical activity</a:t>
            </a:r>
          </a:p>
        </p:txBody>
      </p:sp>
      <p:sp>
        <p:nvSpPr>
          <p:cNvPr id="9" name="Isosceles Triangle 8">
            <a:extLst>
              <a:ext uri="{FF2B5EF4-FFF2-40B4-BE49-F238E27FC236}">
                <a16:creationId xmlns:a16="http://schemas.microsoft.com/office/drawing/2014/main" id="{34550C4F-293D-61BB-888A-D4B583328F6B}"/>
              </a:ext>
            </a:extLst>
          </p:cNvPr>
          <p:cNvSpPr/>
          <p:nvPr/>
        </p:nvSpPr>
        <p:spPr>
          <a:xfrm rot="10800000" flipV="1">
            <a:off x="-1" y="3967316"/>
            <a:ext cx="884903" cy="2890684"/>
          </a:xfrm>
          <a:prstGeom prst="triangle">
            <a:avLst>
              <a:gd name="adj" fmla="val 100000"/>
            </a:avLst>
          </a:prstGeom>
          <a:solidFill>
            <a:srgbClr val="FFA900"/>
          </a:solidFill>
          <a:ln>
            <a:solidFill>
              <a:srgbClr val="FFA9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3DCD4088-C80D-B9B9-7AE8-06CE58A6C040}"/>
              </a:ext>
            </a:extLst>
          </p:cNvPr>
          <p:cNvSpPr/>
          <p:nvPr/>
        </p:nvSpPr>
        <p:spPr>
          <a:xfrm flipV="1">
            <a:off x="11223523" y="-1"/>
            <a:ext cx="980766" cy="1902541"/>
          </a:xfrm>
          <a:prstGeom prst="triangle">
            <a:avLst>
              <a:gd name="adj" fmla="val 100000"/>
            </a:avLst>
          </a:prstGeom>
          <a:solidFill>
            <a:srgbClr val="FFA900"/>
          </a:solidFill>
          <a:ln>
            <a:solidFill>
              <a:srgbClr val="FFA9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B2E8C92D-361E-06C2-D696-0BFACFC15374}"/>
              </a:ext>
            </a:extLst>
          </p:cNvPr>
          <p:cNvPicPr>
            <a:picLocks noChangeAspect="1"/>
          </p:cNvPicPr>
          <p:nvPr/>
        </p:nvPicPr>
        <p:blipFill rotWithShape="1">
          <a:blip r:embed="rId3"/>
          <a:srcRect r="8016" b="134"/>
          <a:stretch/>
        </p:blipFill>
        <p:spPr>
          <a:xfrm>
            <a:off x="516189" y="1109518"/>
            <a:ext cx="442453" cy="480363"/>
          </a:xfrm>
          <a:prstGeom prst="rect">
            <a:avLst/>
          </a:prstGeom>
        </p:spPr>
      </p:pic>
      <p:pic>
        <p:nvPicPr>
          <p:cNvPr id="12" name="Picture 11">
            <a:extLst>
              <a:ext uri="{FF2B5EF4-FFF2-40B4-BE49-F238E27FC236}">
                <a16:creationId xmlns:a16="http://schemas.microsoft.com/office/drawing/2014/main" id="{7128CED7-BDA8-BAF6-D904-918BADF3243D}"/>
              </a:ext>
            </a:extLst>
          </p:cNvPr>
          <p:cNvPicPr>
            <a:picLocks noChangeAspect="1"/>
          </p:cNvPicPr>
          <p:nvPr/>
        </p:nvPicPr>
        <p:blipFill rotWithShape="1">
          <a:blip r:embed="rId3"/>
          <a:srcRect r="8016" b="134"/>
          <a:stretch/>
        </p:blipFill>
        <p:spPr>
          <a:xfrm>
            <a:off x="516189" y="1869375"/>
            <a:ext cx="442453" cy="480363"/>
          </a:xfrm>
          <a:prstGeom prst="rect">
            <a:avLst/>
          </a:prstGeom>
        </p:spPr>
      </p:pic>
      <p:pic>
        <p:nvPicPr>
          <p:cNvPr id="13" name="Picture 12">
            <a:extLst>
              <a:ext uri="{FF2B5EF4-FFF2-40B4-BE49-F238E27FC236}">
                <a16:creationId xmlns:a16="http://schemas.microsoft.com/office/drawing/2014/main" id="{4A448525-629B-0EDD-BD49-B70EDAAA9AA8}"/>
              </a:ext>
            </a:extLst>
          </p:cNvPr>
          <p:cNvPicPr>
            <a:picLocks noChangeAspect="1"/>
          </p:cNvPicPr>
          <p:nvPr/>
        </p:nvPicPr>
        <p:blipFill rotWithShape="1">
          <a:blip r:embed="rId3"/>
          <a:srcRect r="8016" b="134"/>
          <a:stretch/>
        </p:blipFill>
        <p:spPr>
          <a:xfrm>
            <a:off x="516189" y="3043629"/>
            <a:ext cx="442453" cy="480363"/>
          </a:xfrm>
          <a:prstGeom prst="rect">
            <a:avLst/>
          </a:prstGeom>
        </p:spPr>
      </p:pic>
      <p:pic>
        <p:nvPicPr>
          <p:cNvPr id="14" name="Picture 13">
            <a:extLst>
              <a:ext uri="{FF2B5EF4-FFF2-40B4-BE49-F238E27FC236}">
                <a16:creationId xmlns:a16="http://schemas.microsoft.com/office/drawing/2014/main" id="{1401639A-4A88-C9FC-F2DC-0725DF44B3C9}"/>
              </a:ext>
            </a:extLst>
          </p:cNvPr>
          <p:cNvPicPr>
            <a:picLocks noChangeAspect="1"/>
          </p:cNvPicPr>
          <p:nvPr/>
        </p:nvPicPr>
        <p:blipFill rotWithShape="1">
          <a:blip r:embed="rId3"/>
          <a:srcRect r="8016" b="134"/>
          <a:stretch/>
        </p:blipFill>
        <p:spPr>
          <a:xfrm>
            <a:off x="516189" y="4244782"/>
            <a:ext cx="442453" cy="480363"/>
          </a:xfrm>
          <a:prstGeom prst="rect">
            <a:avLst/>
          </a:prstGeom>
        </p:spPr>
      </p:pic>
      <p:pic>
        <p:nvPicPr>
          <p:cNvPr id="15" name="Picture 14">
            <a:extLst>
              <a:ext uri="{FF2B5EF4-FFF2-40B4-BE49-F238E27FC236}">
                <a16:creationId xmlns:a16="http://schemas.microsoft.com/office/drawing/2014/main" id="{3F7E21C4-5B1F-9B14-B632-09929A065A44}"/>
              </a:ext>
            </a:extLst>
          </p:cNvPr>
          <p:cNvPicPr>
            <a:picLocks noChangeAspect="1"/>
          </p:cNvPicPr>
          <p:nvPr/>
        </p:nvPicPr>
        <p:blipFill rotWithShape="1">
          <a:blip r:embed="rId3"/>
          <a:srcRect r="8016" b="134"/>
          <a:stretch/>
        </p:blipFill>
        <p:spPr>
          <a:xfrm>
            <a:off x="516189" y="5057541"/>
            <a:ext cx="442453" cy="480363"/>
          </a:xfrm>
          <a:prstGeom prst="rect">
            <a:avLst/>
          </a:prstGeom>
        </p:spPr>
      </p:pic>
    </p:spTree>
    <p:extLst>
      <p:ext uri="{BB962C8B-B14F-4D97-AF65-F5344CB8AC3E}">
        <p14:creationId xmlns:p14="http://schemas.microsoft.com/office/powerpoint/2010/main" val="2490511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DF9761A-16EE-875D-CB0E-5D90E6DF8E32}"/>
              </a:ext>
            </a:extLst>
          </p:cNvPr>
          <p:cNvPicPr>
            <a:picLocks noChangeAspect="1"/>
          </p:cNvPicPr>
          <p:nvPr/>
        </p:nvPicPr>
        <p:blipFill rotWithShape="1">
          <a:blip r:embed="rId3"/>
          <a:srcRect l="33508" t="40210" r="15201" b="35477"/>
          <a:stretch/>
        </p:blipFill>
        <p:spPr>
          <a:xfrm>
            <a:off x="0" y="0"/>
            <a:ext cx="2811741" cy="749355"/>
          </a:xfrm>
          <a:prstGeom prst="rect">
            <a:avLst/>
          </a:prstGeom>
        </p:spPr>
      </p:pic>
      <p:grpSp>
        <p:nvGrpSpPr>
          <p:cNvPr id="13" name="Group 12">
            <a:extLst>
              <a:ext uri="{FF2B5EF4-FFF2-40B4-BE49-F238E27FC236}">
                <a16:creationId xmlns:a16="http://schemas.microsoft.com/office/drawing/2014/main" id="{8336378A-04A8-05B8-C868-53764C46BB5B}"/>
              </a:ext>
            </a:extLst>
          </p:cNvPr>
          <p:cNvGrpSpPr/>
          <p:nvPr/>
        </p:nvGrpSpPr>
        <p:grpSpPr>
          <a:xfrm>
            <a:off x="11546660" y="3441"/>
            <a:ext cx="645340" cy="6854559"/>
            <a:chOff x="11546660" y="3441"/>
            <a:chExt cx="645340" cy="6854559"/>
          </a:xfrm>
        </p:grpSpPr>
        <p:grpSp>
          <p:nvGrpSpPr>
            <p:cNvPr id="11" name="Group 10">
              <a:extLst>
                <a:ext uri="{FF2B5EF4-FFF2-40B4-BE49-F238E27FC236}">
                  <a16:creationId xmlns:a16="http://schemas.microsoft.com/office/drawing/2014/main" id="{B98E8D5C-B986-092C-38C4-B28EF86185BB}"/>
                </a:ext>
              </a:extLst>
            </p:cNvPr>
            <p:cNvGrpSpPr/>
            <p:nvPr/>
          </p:nvGrpSpPr>
          <p:grpSpPr>
            <a:xfrm>
              <a:off x="11546662" y="3441"/>
              <a:ext cx="645338" cy="6567950"/>
              <a:chOff x="11546662" y="3441"/>
              <a:chExt cx="645338" cy="6567950"/>
            </a:xfrm>
          </p:grpSpPr>
          <p:grpSp>
            <p:nvGrpSpPr>
              <p:cNvPr id="7" name="Group 6">
                <a:extLst>
                  <a:ext uri="{FF2B5EF4-FFF2-40B4-BE49-F238E27FC236}">
                    <a16:creationId xmlns:a16="http://schemas.microsoft.com/office/drawing/2014/main" id="{A5FD3F42-E679-5D3D-2E13-A69B290CB753}"/>
                  </a:ext>
                </a:extLst>
              </p:cNvPr>
              <p:cNvGrpSpPr/>
              <p:nvPr/>
            </p:nvGrpSpPr>
            <p:grpSpPr>
              <a:xfrm>
                <a:off x="11546664" y="3441"/>
                <a:ext cx="645336" cy="3505200"/>
                <a:chOff x="11546664" y="2346960"/>
                <a:chExt cx="645336" cy="3505200"/>
              </a:xfrm>
            </p:grpSpPr>
            <p:pic>
              <p:nvPicPr>
                <p:cNvPr id="4" name="Picture 3">
                  <a:extLst>
                    <a:ext uri="{FF2B5EF4-FFF2-40B4-BE49-F238E27FC236}">
                      <a16:creationId xmlns:a16="http://schemas.microsoft.com/office/drawing/2014/main" id="{C613173B-751D-B59D-D9B5-19904F312249}"/>
                    </a:ext>
                  </a:extLst>
                </p:cNvPr>
                <p:cNvPicPr>
                  <a:picLocks noChangeAspect="1"/>
                </p:cNvPicPr>
                <p:nvPr/>
              </p:nvPicPr>
              <p:blipFill rotWithShape="1">
                <a:blip r:embed="rId4"/>
                <a:srcRect l="82707" t="60005" r="12000" b="17317"/>
                <a:stretch/>
              </p:blipFill>
              <p:spPr>
                <a:xfrm>
                  <a:off x="11546664" y="4297680"/>
                  <a:ext cx="645336" cy="1554480"/>
                </a:xfrm>
                <a:prstGeom prst="rect">
                  <a:avLst/>
                </a:prstGeom>
              </p:spPr>
            </p:pic>
            <p:pic>
              <p:nvPicPr>
                <p:cNvPr id="5" name="Picture 4">
                  <a:extLst>
                    <a:ext uri="{FF2B5EF4-FFF2-40B4-BE49-F238E27FC236}">
                      <a16:creationId xmlns:a16="http://schemas.microsoft.com/office/drawing/2014/main" id="{76AF8094-5191-6C3D-A507-3D47AC724B2D}"/>
                    </a:ext>
                  </a:extLst>
                </p:cNvPr>
                <p:cNvPicPr>
                  <a:picLocks noChangeAspect="1"/>
                </p:cNvPicPr>
                <p:nvPr/>
              </p:nvPicPr>
              <p:blipFill rotWithShape="1">
                <a:blip r:embed="rId4"/>
                <a:srcRect l="82707" t="53779" r="12000" b="17317"/>
                <a:stretch/>
              </p:blipFill>
              <p:spPr>
                <a:xfrm>
                  <a:off x="11546664" y="2346960"/>
                  <a:ext cx="645335" cy="1981200"/>
                </a:xfrm>
                <a:prstGeom prst="rect">
                  <a:avLst/>
                </a:prstGeom>
              </p:spPr>
            </p:pic>
          </p:grpSp>
          <p:grpSp>
            <p:nvGrpSpPr>
              <p:cNvPr id="8" name="Group 7">
                <a:extLst>
                  <a:ext uri="{FF2B5EF4-FFF2-40B4-BE49-F238E27FC236}">
                    <a16:creationId xmlns:a16="http://schemas.microsoft.com/office/drawing/2014/main" id="{6A9800EE-542C-33E5-0DB7-67A34702740B}"/>
                  </a:ext>
                </a:extLst>
              </p:cNvPr>
              <p:cNvGrpSpPr/>
              <p:nvPr/>
            </p:nvGrpSpPr>
            <p:grpSpPr>
              <a:xfrm>
                <a:off x="11546662" y="3066191"/>
                <a:ext cx="645338" cy="3505200"/>
                <a:chOff x="11546662" y="2346960"/>
                <a:chExt cx="645338" cy="3505200"/>
              </a:xfrm>
            </p:grpSpPr>
            <p:pic>
              <p:nvPicPr>
                <p:cNvPr id="9" name="Picture 8">
                  <a:extLst>
                    <a:ext uri="{FF2B5EF4-FFF2-40B4-BE49-F238E27FC236}">
                      <a16:creationId xmlns:a16="http://schemas.microsoft.com/office/drawing/2014/main" id="{768B7685-EE5B-0029-05BF-F21BD5A5C695}"/>
                    </a:ext>
                  </a:extLst>
                </p:cNvPr>
                <p:cNvPicPr>
                  <a:picLocks noChangeAspect="1"/>
                </p:cNvPicPr>
                <p:nvPr/>
              </p:nvPicPr>
              <p:blipFill rotWithShape="1">
                <a:blip r:embed="rId4"/>
                <a:srcRect l="82707" t="60005" r="12000" b="17317"/>
                <a:stretch/>
              </p:blipFill>
              <p:spPr>
                <a:xfrm>
                  <a:off x="11546662" y="4297680"/>
                  <a:ext cx="645338" cy="1554480"/>
                </a:xfrm>
                <a:prstGeom prst="rect">
                  <a:avLst/>
                </a:prstGeom>
              </p:spPr>
            </p:pic>
            <p:pic>
              <p:nvPicPr>
                <p:cNvPr id="10" name="Picture 9">
                  <a:extLst>
                    <a:ext uri="{FF2B5EF4-FFF2-40B4-BE49-F238E27FC236}">
                      <a16:creationId xmlns:a16="http://schemas.microsoft.com/office/drawing/2014/main" id="{499BD954-E196-11DA-82BE-CBB1FA4F03AE}"/>
                    </a:ext>
                  </a:extLst>
                </p:cNvPr>
                <p:cNvPicPr>
                  <a:picLocks noChangeAspect="1"/>
                </p:cNvPicPr>
                <p:nvPr/>
              </p:nvPicPr>
              <p:blipFill rotWithShape="1">
                <a:blip r:embed="rId4"/>
                <a:srcRect l="82707" t="53779" r="12000" b="17317"/>
                <a:stretch/>
              </p:blipFill>
              <p:spPr>
                <a:xfrm>
                  <a:off x="11546662" y="2346960"/>
                  <a:ext cx="645337" cy="1981200"/>
                </a:xfrm>
                <a:prstGeom prst="rect">
                  <a:avLst/>
                </a:prstGeom>
              </p:spPr>
            </p:pic>
          </p:grpSp>
        </p:grpSp>
        <p:pic>
          <p:nvPicPr>
            <p:cNvPr id="12" name="Picture 11">
              <a:extLst>
                <a:ext uri="{FF2B5EF4-FFF2-40B4-BE49-F238E27FC236}">
                  <a16:creationId xmlns:a16="http://schemas.microsoft.com/office/drawing/2014/main" id="{43BE0F4A-EE1A-1068-1D0B-284C9A7A0D4A}"/>
                </a:ext>
              </a:extLst>
            </p:cNvPr>
            <p:cNvPicPr>
              <a:picLocks noChangeAspect="1"/>
            </p:cNvPicPr>
            <p:nvPr/>
          </p:nvPicPr>
          <p:blipFill rotWithShape="1">
            <a:blip r:embed="rId4"/>
            <a:srcRect l="82707" t="58596" r="12000" b="35263"/>
            <a:stretch/>
          </p:blipFill>
          <p:spPr>
            <a:xfrm>
              <a:off x="11546660" y="6437064"/>
              <a:ext cx="645339" cy="420936"/>
            </a:xfrm>
            <a:prstGeom prst="rect">
              <a:avLst/>
            </a:prstGeom>
          </p:spPr>
        </p:pic>
      </p:grpSp>
      <p:sp>
        <p:nvSpPr>
          <p:cNvPr id="14" name="TextBox 13">
            <a:extLst>
              <a:ext uri="{FF2B5EF4-FFF2-40B4-BE49-F238E27FC236}">
                <a16:creationId xmlns:a16="http://schemas.microsoft.com/office/drawing/2014/main" id="{C411ED76-6A3F-8153-6A4A-4DB4825FD61C}"/>
              </a:ext>
            </a:extLst>
          </p:cNvPr>
          <p:cNvSpPr txBox="1"/>
          <p:nvPr/>
        </p:nvSpPr>
        <p:spPr>
          <a:xfrm>
            <a:off x="3591386" y="47288"/>
            <a:ext cx="4005170" cy="523220"/>
          </a:xfrm>
          <a:prstGeom prst="rect">
            <a:avLst/>
          </a:prstGeom>
          <a:noFill/>
        </p:spPr>
        <p:txBody>
          <a:bodyPr wrap="square" rtlCol="0">
            <a:spAutoFit/>
          </a:bodyPr>
          <a:lstStyle/>
          <a:p>
            <a:pPr algn="ctr"/>
            <a:r>
              <a:rPr lang="en-US" sz="2800" b="1">
                <a:solidFill>
                  <a:schemeClr val="bg1"/>
                </a:solidFill>
              </a:rPr>
              <a:t>Attainment Targets:</a:t>
            </a:r>
          </a:p>
        </p:txBody>
      </p:sp>
      <p:grpSp>
        <p:nvGrpSpPr>
          <p:cNvPr id="77" name="Group 76">
            <a:extLst>
              <a:ext uri="{FF2B5EF4-FFF2-40B4-BE49-F238E27FC236}">
                <a16:creationId xmlns:a16="http://schemas.microsoft.com/office/drawing/2014/main" id="{22E1C59F-380D-9F74-3078-B806E3ACA227}"/>
              </a:ext>
            </a:extLst>
          </p:cNvPr>
          <p:cNvGrpSpPr/>
          <p:nvPr/>
        </p:nvGrpSpPr>
        <p:grpSpPr>
          <a:xfrm>
            <a:off x="4593087" y="641713"/>
            <a:ext cx="3000965" cy="5812629"/>
            <a:chOff x="4827095" y="1163002"/>
            <a:chExt cx="3000965" cy="5812629"/>
          </a:xfrm>
        </p:grpSpPr>
        <p:grpSp>
          <p:nvGrpSpPr>
            <p:cNvPr id="53" name="Group 52">
              <a:extLst>
                <a:ext uri="{FF2B5EF4-FFF2-40B4-BE49-F238E27FC236}">
                  <a16:creationId xmlns:a16="http://schemas.microsoft.com/office/drawing/2014/main" id="{9D4E46A9-81C8-BB3E-F6C9-0088E514DDF0}"/>
                </a:ext>
              </a:extLst>
            </p:cNvPr>
            <p:cNvGrpSpPr/>
            <p:nvPr/>
          </p:nvGrpSpPr>
          <p:grpSpPr>
            <a:xfrm>
              <a:off x="4827095" y="1163002"/>
              <a:ext cx="3000965" cy="5812629"/>
              <a:chOff x="5623615" y="1165933"/>
              <a:chExt cx="2779062" cy="5812629"/>
            </a:xfrm>
          </p:grpSpPr>
          <p:sp>
            <p:nvSpPr>
              <p:cNvPr id="20" name="TextBox 19">
                <a:extLst>
                  <a:ext uri="{FF2B5EF4-FFF2-40B4-BE49-F238E27FC236}">
                    <a16:creationId xmlns:a16="http://schemas.microsoft.com/office/drawing/2014/main" id="{EC4EAA82-3942-65F1-8169-B07FCBDE87F4}"/>
                  </a:ext>
                </a:extLst>
              </p:cNvPr>
              <p:cNvSpPr txBox="1"/>
              <p:nvPr/>
            </p:nvSpPr>
            <p:spPr>
              <a:xfrm>
                <a:off x="5623615" y="1165933"/>
                <a:ext cx="2139468" cy="553998"/>
              </a:xfrm>
              <a:prstGeom prst="rect">
                <a:avLst/>
              </a:prstGeom>
              <a:noFill/>
            </p:spPr>
            <p:txBody>
              <a:bodyPr wrap="square" rtlCol="0">
                <a:spAutoFit/>
              </a:bodyPr>
              <a:lstStyle/>
              <a:p>
                <a:pPr algn="ctr"/>
                <a:r>
                  <a:rPr lang="en-US" sz="2400" b="1">
                    <a:solidFill>
                      <a:schemeClr val="bg1"/>
                    </a:solidFill>
                  </a:rPr>
                  <a:t>Semi-Formal</a:t>
                </a:r>
                <a:r>
                  <a:rPr lang="en-US" sz="3000" b="1">
                    <a:solidFill>
                      <a:schemeClr val="bg1"/>
                    </a:solidFill>
                  </a:rPr>
                  <a:t> </a:t>
                </a:r>
              </a:p>
            </p:txBody>
          </p:sp>
          <p:grpSp>
            <p:nvGrpSpPr>
              <p:cNvPr id="44" name="Group 43">
                <a:extLst>
                  <a:ext uri="{FF2B5EF4-FFF2-40B4-BE49-F238E27FC236}">
                    <a16:creationId xmlns:a16="http://schemas.microsoft.com/office/drawing/2014/main" id="{B0FB7F2B-0890-C221-67FD-E655D2C7E709}"/>
                  </a:ext>
                </a:extLst>
              </p:cNvPr>
              <p:cNvGrpSpPr/>
              <p:nvPr/>
            </p:nvGrpSpPr>
            <p:grpSpPr>
              <a:xfrm>
                <a:off x="5774884" y="1811608"/>
                <a:ext cx="2627793" cy="5166954"/>
                <a:chOff x="143005" y="1717838"/>
                <a:chExt cx="2627793" cy="5166954"/>
              </a:xfrm>
            </p:grpSpPr>
            <p:pic>
              <p:nvPicPr>
                <p:cNvPr id="45" name="Picture 44">
                  <a:extLst>
                    <a:ext uri="{FF2B5EF4-FFF2-40B4-BE49-F238E27FC236}">
                      <a16:creationId xmlns:a16="http://schemas.microsoft.com/office/drawing/2014/main" id="{DB635C29-2472-8085-4C59-65DD3FA7F6A3}"/>
                    </a:ext>
                  </a:extLst>
                </p:cNvPr>
                <p:cNvPicPr>
                  <a:picLocks noChangeAspect="1"/>
                </p:cNvPicPr>
                <p:nvPr/>
              </p:nvPicPr>
              <p:blipFill>
                <a:blip r:embed="rId5"/>
                <a:stretch>
                  <a:fillRect/>
                </a:stretch>
              </p:blipFill>
              <p:spPr>
                <a:xfrm>
                  <a:off x="143005" y="1717838"/>
                  <a:ext cx="345276" cy="338230"/>
                </a:xfrm>
                <a:prstGeom prst="rect">
                  <a:avLst/>
                </a:prstGeom>
              </p:spPr>
            </p:pic>
            <p:sp>
              <p:nvSpPr>
                <p:cNvPr id="46" name="TextBox 45">
                  <a:extLst>
                    <a:ext uri="{FF2B5EF4-FFF2-40B4-BE49-F238E27FC236}">
                      <a16:creationId xmlns:a16="http://schemas.microsoft.com/office/drawing/2014/main" id="{EA8A9C6D-0BA9-3281-1113-4362D6FA94D7}"/>
                    </a:ext>
                  </a:extLst>
                </p:cNvPr>
                <p:cNvSpPr txBox="1"/>
                <p:nvPr/>
              </p:nvSpPr>
              <p:spPr>
                <a:xfrm>
                  <a:off x="383317" y="1730917"/>
                  <a:ext cx="2387481" cy="1323439"/>
                </a:xfrm>
                <a:prstGeom prst="rect">
                  <a:avLst/>
                </a:prstGeom>
                <a:noFill/>
              </p:spPr>
              <p:txBody>
                <a:bodyPr wrap="square" rtlCol="0">
                  <a:spAutoFit/>
                </a:bodyPr>
                <a:lstStyle/>
                <a:p>
                  <a:r>
                    <a:rPr lang="en-US" sz="1600">
                      <a:solidFill>
                        <a:schemeClr val="bg1"/>
                      </a:solidFill>
                    </a:rPr>
                    <a:t>Participate in group activities, understanding simple rules e.g., taking turns, knowledge of some different sports</a:t>
                  </a:r>
                  <a:endParaRPr lang="en-US" sz="1400">
                    <a:solidFill>
                      <a:schemeClr val="bg1"/>
                    </a:solidFill>
                  </a:endParaRPr>
                </a:p>
              </p:txBody>
            </p:sp>
            <p:sp>
              <p:nvSpPr>
                <p:cNvPr id="47" name="TextBox 46">
                  <a:extLst>
                    <a:ext uri="{FF2B5EF4-FFF2-40B4-BE49-F238E27FC236}">
                      <a16:creationId xmlns:a16="http://schemas.microsoft.com/office/drawing/2014/main" id="{08B3CC84-433A-1CDF-BEFC-D669DF0EFE8E}"/>
                    </a:ext>
                  </a:extLst>
                </p:cNvPr>
                <p:cNvSpPr txBox="1"/>
                <p:nvPr/>
              </p:nvSpPr>
              <p:spPr>
                <a:xfrm>
                  <a:off x="383316" y="3276803"/>
                  <a:ext cx="2330820" cy="1569660"/>
                </a:xfrm>
                <a:prstGeom prst="rect">
                  <a:avLst/>
                </a:prstGeom>
                <a:noFill/>
              </p:spPr>
              <p:txBody>
                <a:bodyPr wrap="square" rtlCol="0">
                  <a:spAutoFit/>
                </a:bodyPr>
                <a:lstStyle/>
                <a:p>
                  <a:r>
                    <a:rPr lang="en-US" sz="1600">
                      <a:solidFill>
                        <a:schemeClr val="bg1"/>
                      </a:solidFill>
                    </a:rPr>
                    <a:t>Use effective communication skills with staff and other pupils during activities. Recognise emotions during participation.</a:t>
                  </a:r>
                  <a:endParaRPr lang="en-US" sz="1400">
                    <a:solidFill>
                      <a:schemeClr val="bg1"/>
                    </a:solidFill>
                  </a:endParaRPr>
                </a:p>
              </p:txBody>
            </p:sp>
            <p:sp>
              <p:nvSpPr>
                <p:cNvPr id="49" name="TextBox 48">
                  <a:extLst>
                    <a:ext uri="{FF2B5EF4-FFF2-40B4-BE49-F238E27FC236}">
                      <a16:creationId xmlns:a16="http://schemas.microsoft.com/office/drawing/2014/main" id="{75F86441-6AF3-57C4-456A-F26F6291B9AD}"/>
                    </a:ext>
                  </a:extLst>
                </p:cNvPr>
                <p:cNvSpPr txBox="1"/>
                <p:nvPr/>
              </p:nvSpPr>
              <p:spPr>
                <a:xfrm>
                  <a:off x="383316" y="5068910"/>
                  <a:ext cx="2330820" cy="1815882"/>
                </a:xfrm>
                <a:prstGeom prst="rect">
                  <a:avLst/>
                </a:prstGeom>
                <a:noFill/>
              </p:spPr>
              <p:txBody>
                <a:bodyPr wrap="square" rtlCol="0">
                  <a:spAutoFit/>
                </a:bodyPr>
                <a:lstStyle/>
                <a:p>
                  <a:r>
                    <a:rPr lang="en-US" sz="1600">
                      <a:solidFill>
                        <a:schemeClr val="bg1"/>
                      </a:solidFill>
                    </a:rPr>
                    <a:t>Establish fundamental movement skills and begin to develop fine motor skills. Display some balance, coordination and agility while completing activities</a:t>
                  </a:r>
                </a:p>
              </p:txBody>
            </p:sp>
          </p:grpSp>
        </p:grpSp>
        <p:pic>
          <p:nvPicPr>
            <p:cNvPr id="57" name="Picture 56">
              <a:extLst>
                <a:ext uri="{FF2B5EF4-FFF2-40B4-BE49-F238E27FC236}">
                  <a16:creationId xmlns:a16="http://schemas.microsoft.com/office/drawing/2014/main" id="{55F84A48-3C8B-7F92-CB41-4974EB1AFB48}"/>
                </a:ext>
              </a:extLst>
            </p:cNvPr>
            <p:cNvPicPr>
              <a:picLocks noChangeAspect="1"/>
            </p:cNvPicPr>
            <p:nvPr/>
          </p:nvPicPr>
          <p:blipFill>
            <a:blip r:embed="rId5"/>
            <a:stretch>
              <a:fillRect/>
            </a:stretch>
          </p:blipFill>
          <p:spPr>
            <a:xfrm>
              <a:off x="4985319" y="3308570"/>
              <a:ext cx="372846" cy="338230"/>
            </a:xfrm>
            <a:prstGeom prst="rect">
              <a:avLst/>
            </a:prstGeom>
          </p:spPr>
        </p:pic>
        <p:pic>
          <p:nvPicPr>
            <p:cNvPr id="58" name="Picture 57">
              <a:extLst>
                <a:ext uri="{FF2B5EF4-FFF2-40B4-BE49-F238E27FC236}">
                  <a16:creationId xmlns:a16="http://schemas.microsoft.com/office/drawing/2014/main" id="{537A6298-D54A-9AF1-3683-B127C1FF5F53}"/>
                </a:ext>
              </a:extLst>
            </p:cNvPr>
            <p:cNvPicPr>
              <a:picLocks noChangeAspect="1"/>
            </p:cNvPicPr>
            <p:nvPr/>
          </p:nvPicPr>
          <p:blipFill>
            <a:blip r:embed="rId5"/>
            <a:stretch>
              <a:fillRect/>
            </a:stretch>
          </p:blipFill>
          <p:spPr>
            <a:xfrm>
              <a:off x="4985319" y="5128821"/>
              <a:ext cx="372846" cy="338230"/>
            </a:xfrm>
            <a:prstGeom prst="rect">
              <a:avLst/>
            </a:prstGeom>
          </p:spPr>
        </p:pic>
      </p:grpSp>
      <p:grpSp>
        <p:nvGrpSpPr>
          <p:cNvPr id="15" name="Group 14">
            <a:extLst>
              <a:ext uri="{FF2B5EF4-FFF2-40B4-BE49-F238E27FC236}">
                <a16:creationId xmlns:a16="http://schemas.microsoft.com/office/drawing/2014/main" id="{50AF3377-4784-7FF8-83F0-4D4DE0169B8C}"/>
              </a:ext>
            </a:extLst>
          </p:cNvPr>
          <p:cNvGrpSpPr/>
          <p:nvPr/>
        </p:nvGrpSpPr>
        <p:grpSpPr>
          <a:xfrm>
            <a:off x="7005040" y="639571"/>
            <a:ext cx="4530268" cy="6000686"/>
            <a:chOff x="6992656" y="570705"/>
            <a:chExt cx="4530268" cy="6000686"/>
          </a:xfrm>
        </p:grpSpPr>
        <p:grpSp>
          <p:nvGrpSpPr>
            <p:cNvPr id="54" name="Group 53">
              <a:extLst>
                <a:ext uri="{FF2B5EF4-FFF2-40B4-BE49-F238E27FC236}">
                  <a16:creationId xmlns:a16="http://schemas.microsoft.com/office/drawing/2014/main" id="{78E02D10-22EC-81FF-2AB4-08E6644BFBDE}"/>
                </a:ext>
              </a:extLst>
            </p:cNvPr>
            <p:cNvGrpSpPr/>
            <p:nvPr/>
          </p:nvGrpSpPr>
          <p:grpSpPr>
            <a:xfrm>
              <a:off x="6992656" y="570705"/>
              <a:ext cx="4530268" cy="6000686"/>
              <a:chOff x="7916792" y="1677958"/>
              <a:chExt cx="4008217" cy="5382215"/>
            </a:xfrm>
          </p:grpSpPr>
          <p:sp>
            <p:nvSpPr>
              <p:cNvPr id="21" name="TextBox 20">
                <a:extLst>
                  <a:ext uri="{FF2B5EF4-FFF2-40B4-BE49-F238E27FC236}">
                    <a16:creationId xmlns:a16="http://schemas.microsoft.com/office/drawing/2014/main" id="{4CB6DAA2-0494-B293-8D6A-55A134ECF0A0}"/>
                  </a:ext>
                </a:extLst>
              </p:cNvPr>
              <p:cNvSpPr txBox="1"/>
              <p:nvPr/>
            </p:nvSpPr>
            <p:spPr>
              <a:xfrm>
                <a:off x="7916792" y="1677958"/>
                <a:ext cx="2227008" cy="496899"/>
              </a:xfrm>
              <a:prstGeom prst="rect">
                <a:avLst/>
              </a:prstGeom>
              <a:noFill/>
            </p:spPr>
            <p:txBody>
              <a:bodyPr wrap="square" rtlCol="0">
                <a:spAutoFit/>
              </a:bodyPr>
              <a:lstStyle/>
              <a:p>
                <a:pPr algn="ctr"/>
                <a:r>
                  <a:rPr lang="en-US" sz="2400" b="1">
                    <a:solidFill>
                      <a:schemeClr val="bg1"/>
                    </a:solidFill>
                  </a:rPr>
                  <a:t>Formal</a:t>
                </a:r>
                <a:r>
                  <a:rPr lang="en-US" sz="3000" b="1">
                    <a:solidFill>
                      <a:schemeClr val="bg1"/>
                    </a:solidFill>
                  </a:rPr>
                  <a:t> </a:t>
                </a:r>
              </a:p>
            </p:txBody>
          </p:sp>
          <p:grpSp>
            <p:nvGrpSpPr>
              <p:cNvPr id="37" name="Group 36">
                <a:extLst>
                  <a:ext uri="{FF2B5EF4-FFF2-40B4-BE49-F238E27FC236}">
                    <a16:creationId xmlns:a16="http://schemas.microsoft.com/office/drawing/2014/main" id="{F3931DF3-7648-1B19-18E5-1B9EC903BC17}"/>
                  </a:ext>
                </a:extLst>
              </p:cNvPr>
              <p:cNvGrpSpPr/>
              <p:nvPr/>
            </p:nvGrpSpPr>
            <p:grpSpPr>
              <a:xfrm>
                <a:off x="8783048" y="2248424"/>
                <a:ext cx="3141961" cy="4811749"/>
                <a:chOff x="354553" y="2188647"/>
                <a:chExt cx="3141961" cy="4811749"/>
              </a:xfrm>
            </p:grpSpPr>
            <p:sp>
              <p:nvSpPr>
                <p:cNvPr id="39" name="TextBox 38">
                  <a:extLst>
                    <a:ext uri="{FF2B5EF4-FFF2-40B4-BE49-F238E27FC236}">
                      <a16:creationId xmlns:a16="http://schemas.microsoft.com/office/drawing/2014/main" id="{F23F20A4-B90D-AA7C-2750-698241E03F52}"/>
                    </a:ext>
                  </a:extLst>
                </p:cNvPr>
                <p:cNvSpPr txBox="1"/>
                <p:nvPr/>
              </p:nvSpPr>
              <p:spPr>
                <a:xfrm>
                  <a:off x="354553" y="2188647"/>
                  <a:ext cx="3106339" cy="1187036"/>
                </a:xfrm>
                <a:prstGeom prst="rect">
                  <a:avLst/>
                </a:prstGeom>
                <a:noFill/>
              </p:spPr>
              <p:txBody>
                <a:bodyPr wrap="square" rtlCol="0">
                  <a:spAutoFit/>
                </a:bodyPr>
                <a:lstStyle/>
                <a:p>
                  <a:r>
                    <a:rPr lang="en-US" sz="1600">
                      <a:solidFill>
                        <a:schemeClr val="bg1"/>
                      </a:solidFill>
                    </a:rPr>
                    <a:t>Participate in team games, understanding simple tactics including awareness of  attacking and defending. Display a knowledge of different sports and rules of games.</a:t>
                  </a:r>
                  <a:endParaRPr lang="en-US" sz="1400">
                    <a:solidFill>
                      <a:schemeClr val="bg1"/>
                    </a:solidFill>
                  </a:endParaRPr>
                </a:p>
              </p:txBody>
            </p:sp>
            <p:sp>
              <p:nvSpPr>
                <p:cNvPr id="40" name="TextBox 39">
                  <a:extLst>
                    <a:ext uri="{FF2B5EF4-FFF2-40B4-BE49-F238E27FC236}">
                      <a16:creationId xmlns:a16="http://schemas.microsoft.com/office/drawing/2014/main" id="{91905ED6-A2EC-CF57-2BFE-CBF333796648}"/>
                    </a:ext>
                  </a:extLst>
                </p:cNvPr>
                <p:cNvSpPr txBox="1"/>
                <p:nvPr/>
              </p:nvSpPr>
              <p:spPr>
                <a:xfrm>
                  <a:off x="354553" y="3559315"/>
                  <a:ext cx="3141960" cy="1407880"/>
                </a:xfrm>
                <a:prstGeom prst="rect">
                  <a:avLst/>
                </a:prstGeom>
                <a:noFill/>
              </p:spPr>
              <p:txBody>
                <a:bodyPr wrap="square" rtlCol="0">
                  <a:spAutoFit/>
                </a:bodyPr>
                <a:lstStyle/>
                <a:p>
                  <a:r>
                    <a:rPr lang="en-US" sz="1600">
                      <a:solidFill>
                        <a:schemeClr val="bg1"/>
                      </a:solidFill>
                    </a:rPr>
                    <a:t>Use effective communication skills to help complete activities. Show ability to use problem solving skills during activities. Display awareness of social and emotional skills  e.g. resilience, determination and self control</a:t>
                  </a:r>
                  <a:endParaRPr lang="en-US" sz="1400">
                    <a:solidFill>
                      <a:schemeClr val="bg1"/>
                    </a:solidFill>
                  </a:endParaRPr>
                </a:p>
              </p:txBody>
            </p:sp>
            <p:sp>
              <p:nvSpPr>
                <p:cNvPr id="42" name="TextBox 41">
                  <a:extLst>
                    <a:ext uri="{FF2B5EF4-FFF2-40B4-BE49-F238E27FC236}">
                      <a16:creationId xmlns:a16="http://schemas.microsoft.com/office/drawing/2014/main" id="{B64DA7BC-F9C8-8734-1629-1875678DD51C}"/>
                    </a:ext>
                  </a:extLst>
                </p:cNvPr>
                <p:cNvSpPr txBox="1"/>
                <p:nvPr/>
              </p:nvSpPr>
              <p:spPr>
                <a:xfrm>
                  <a:off x="354554" y="5150827"/>
                  <a:ext cx="3141960" cy="1849569"/>
                </a:xfrm>
                <a:prstGeom prst="rect">
                  <a:avLst/>
                </a:prstGeom>
                <a:noFill/>
              </p:spPr>
              <p:txBody>
                <a:bodyPr wrap="square" rtlCol="0">
                  <a:spAutoFit/>
                </a:bodyPr>
                <a:lstStyle/>
                <a:p>
                  <a:r>
                    <a:rPr lang="en-US" sz="1600">
                      <a:solidFill>
                        <a:schemeClr val="bg1"/>
                      </a:solidFill>
                    </a:rPr>
                    <a:t>Master fundamental movement skills and display good fine motor skills to complete activities. Demonstrate good balance, coordination and agility across a range of activities. Show an ability to link movements together to perform simple movement patterns e.g. dance or triple jump</a:t>
                  </a:r>
                </a:p>
              </p:txBody>
            </p:sp>
          </p:grpSp>
        </p:grpSp>
        <p:pic>
          <p:nvPicPr>
            <p:cNvPr id="72" name="Picture 71">
              <a:extLst>
                <a:ext uri="{FF2B5EF4-FFF2-40B4-BE49-F238E27FC236}">
                  <a16:creationId xmlns:a16="http://schemas.microsoft.com/office/drawing/2014/main" id="{D736BA80-7FC7-FA89-627C-B1EA62F9DCAA}"/>
                </a:ext>
              </a:extLst>
            </p:cNvPr>
            <p:cNvPicPr>
              <a:picLocks noChangeAspect="1"/>
            </p:cNvPicPr>
            <p:nvPr/>
          </p:nvPicPr>
          <p:blipFill>
            <a:blip r:embed="rId5"/>
            <a:stretch>
              <a:fillRect/>
            </a:stretch>
          </p:blipFill>
          <p:spPr>
            <a:xfrm>
              <a:off x="7690922" y="2708195"/>
              <a:ext cx="372846" cy="338230"/>
            </a:xfrm>
            <a:prstGeom prst="rect">
              <a:avLst/>
            </a:prstGeom>
          </p:spPr>
        </p:pic>
        <p:pic>
          <p:nvPicPr>
            <p:cNvPr id="73" name="Picture 72">
              <a:extLst>
                <a:ext uri="{FF2B5EF4-FFF2-40B4-BE49-F238E27FC236}">
                  <a16:creationId xmlns:a16="http://schemas.microsoft.com/office/drawing/2014/main" id="{4FCB6561-4380-0E2B-D830-F3F5C5ADFF9F}"/>
                </a:ext>
              </a:extLst>
            </p:cNvPr>
            <p:cNvPicPr>
              <a:picLocks noChangeAspect="1"/>
            </p:cNvPicPr>
            <p:nvPr/>
          </p:nvPicPr>
          <p:blipFill>
            <a:blip r:embed="rId5"/>
            <a:stretch>
              <a:fillRect/>
            </a:stretch>
          </p:blipFill>
          <p:spPr>
            <a:xfrm>
              <a:off x="7690922" y="4509170"/>
              <a:ext cx="372846" cy="338230"/>
            </a:xfrm>
            <a:prstGeom prst="rect">
              <a:avLst/>
            </a:prstGeom>
          </p:spPr>
        </p:pic>
        <p:pic>
          <p:nvPicPr>
            <p:cNvPr id="74" name="Picture 73">
              <a:extLst>
                <a:ext uri="{FF2B5EF4-FFF2-40B4-BE49-F238E27FC236}">
                  <a16:creationId xmlns:a16="http://schemas.microsoft.com/office/drawing/2014/main" id="{9B72D7EF-5A0F-F3E0-3827-698C081AA059}"/>
                </a:ext>
              </a:extLst>
            </p:cNvPr>
            <p:cNvPicPr>
              <a:picLocks noChangeAspect="1"/>
            </p:cNvPicPr>
            <p:nvPr/>
          </p:nvPicPr>
          <p:blipFill>
            <a:blip r:embed="rId5"/>
            <a:stretch>
              <a:fillRect/>
            </a:stretch>
          </p:blipFill>
          <p:spPr>
            <a:xfrm>
              <a:off x="7690922" y="1167043"/>
              <a:ext cx="372846" cy="338230"/>
            </a:xfrm>
            <a:prstGeom prst="rect">
              <a:avLst/>
            </a:prstGeom>
          </p:spPr>
        </p:pic>
      </p:grpSp>
      <p:grpSp>
        <p:nvGrpSpPr>
          <p:cNvPr id="3" name="Group 2">
            <a:extLst>
              <a:ext uri="{FF2B5EF4-FFF2-40B4-BE49-F238E27FC236}">
                <a16:creationId xmlns:a16="http://schemas.microsoft.com/office/drawing/2014/main" id="{0BA6E501-A8B5-2AF0-8FC5-A4AB6C4BB2C1}"/>
              </a:ext>
            </a:extLst>
          </p:cNvPr>
          <p:cNvGrpSpPr/>
          <p:nvPr/>
        </p:nvGrpSpPr>
        <p:grpSpPr>
          <a:xfrm>
            <a:off x="2106617" y="641713"/>
            <a:ext cx="2605466" cy="5101232"/>
            <a:chOff x="2154556" y="1162314"/>
            <a:chExt cx="2605466" cy="5101232"/>
          </a:xfrm>
        </p:grpSpPr>
        <p:grpSp>
          <p:nvGrpSpPr>
            <p:cNvPr id="52" name="Group 51">
              <a:extLst>
                <a:ext uri="{FF2B5EF4-FFF2-40B4-BE49-F238E27FC236}">
                  <a16:creationId xmlns:a16="http://schemas.microsoft.com/office/drawing/2014/main" id="{89E13906-88CE-B455-B2ED-E910475CA902}"/>
                </a:ext>
              </a:extLst>
            </p:cNvPr>
            <p:cNvGrpSpPr/>
            <p:nvPr/>
          </p:nvGrpSpPr>
          <p:grpSpPr>
            <a:xfrm>
              <a:off x="2154556" y="1162314"/>
              <a:ext cx="2605466" cy="5101232"/>
              <a:chOff x="2675061" y="1169739"/>
              <a:chExt cx="2868234" cy="5101232"/>
            </a:xfrm>
          </p:grpSpPr>
          <p:sp>
            <p:nvSpPr>
              <p:cNvPr id="19" name="TextBox 18">
                <a:extLst>
                  <a:ext uri="{FF2B5EF4-FFF2-40B4-BE49-F238E27FC236}">
                    <a16:creationId xmlns:a16="http://schemas.microsoft.com/office/drawing/2014/main" id="{C60E0EB9-B371-E7A7-FB51-8C7EDD4AA286}"/>
                  </a:ext>
                </a:extLst>
              </p:cNvPr>
              <p:cNvSpPr txBox="1"/>
              <p:nvPr/>
            </p:nvSpPr>
            <p:spPr>
              <a:xfrm>
                <a:off x="2675061" y="1169739"/>
                <a:ext cx="2227008" cy="553998"/>
              </a:xfrm>
              <a:prstGeom prst="rect">
                <a:avLst/>
              </a:prstGeom>
              <a:noFill/>
            </p:spPr>
            <p:txBody>
              <a:bodyPr wrap="square" rtlCol="0">
                <a:spAutoFit/>
              </a:bodyPr>
              <a:lstStyle/>
              <a:p>
                <a:pPr algn="ctr"/>
                <a:r>
                  <a:rPr lang="en-US" sz="2400" b="1">
                    <a:solidFill>
                      <a:schemeClr val="bg1"/>
                    </a:solidFill>
                  </a:rPr>
                  <a:t>Pre-Formal</a:t>
                </a:r>
                <a:r>
                  <a:rPr lang="en-US" sz="3000" b="1">
                    <a:solidFill>
                      <a:schemeClr val="bg1"/>
                    </a:solidFill>
                  </a:rPr>
                  <a:t> </a:t>
                </a:r>
              </a:p>
            </p:txBody>
          </p:sp>
          <p:grpSp>
            <p:nvGrpSpPr>
              <p:cNvPr id="30" name="Group 29">
                <a:extLst>
                  <a:ext uri="{FF2B5EF4-FFF2-40B4-BE49-F238E27FC236}">
                    <a16:creationId xmlns:a16="http://schemas.microsoft.com/office/drawing/2014/main" id="{4F153554-E741-3606-0247-C63E00175DE0}"/>
                  </a:ext>
                </a:extLst>
              </p:cNvPr>
              <p:cNvGrpSpPr/>
              <p:nvPr/>
            </p:nvGrpSpPr>
            <p:grpSpPr>
              <a:xfrm>
                <a:off x="3155814" y="1865153"/>
                <a:ext cx="2387481" cy="4405818"/>
                <a:chOff x="428838" y="1855836"/>
                <a:chExt cx="2387481" cy="4405818"/>
              </a:xfrm>
            </p:grpSpPr>
            <p:sp>
              <p:nvSpPr>
                <p:cNvPr id="32" name="TextBox 31">
                  <a:extLst>
                    <a:ext uri="{FF2B5EF4-FFF2-40B4-BE49-F238E27FC236}">
                      <a16:creationId xmlns:a16="http://schemas.microsoft.com/office/drawing/2014/main" id="{DDD712CC-5CB4-2EC2-109C-ADF3C6A904DD}"/>
                    </a:ext>
                  </a:extLst>
                </p:cNvPr>
                <p:cNvSpPr txBox="1"/>
                <p:nvPr/>
              </p:nvSpPr>
              <p:spPr>
                <a:xfrm>
                  <a:off x="428838" y="1855836"/>
                  <a:ext cx="2387481" cy="830997"/>
                </a:xfrm>
                <a:prstGeom prst="rect">
                  <a:avLst/>
                </a:prstGeom>
                <a:noFill/>
              </p:spPr>
              <p:txBody>
                <a:bodyPr wrap="square" rtlCol="0">
                  <a:spAutoFit/>
                </a:bodyPr>
                <a:lstStyle/>
                <a:p>
                  <a:r>
                    <a:rPr lang="en-US" sz="1600">
                      <a:solidFill>
                        <a:schemeClr val="bg1"/>
                      </a:solidFill>
                    </a:rPr>
                    <a:t>Engage and complete individual activities with support from staff. </a:t>
                  </a:r>
                  <a:endParaRPr lang="en-US" sz="1400">
                    <a:solidFill>
                      <a:schemeClr val="bg1"/>
                    </a:solidFill>
                  </a:endParaRPr>
                </a:p>
              </p:txBody>
            </p:sp>
            <p:sp>
              <p:nvSpPr>
                <p:cNvPr id="33" name="TextBox 32">
                  <a:extLst>
                    <a:ext uri="{FF2B5EF4-FFF2-40B4-BE49-F238E27FC236}">
                      <a16:creationId xmlns:a16="http://schemas.microsoft.com/office/drawing/2014/main" id="{7C663FC2-66E7-D30A-3983-C0243C4398E9}"/>
                    </a:ext>
                  </a:extLst>
                </p:cNvPr>
                <p:cNvSpPr txBox="1"/>
                <p:nvPr/>
              </p:nvSpPr>
              <p:spPr>
                <a:xfrm>
                  <a:off x="431215" y="3365630"/>
                  <a:ext cx="2330820" cy="1323439"/>
                </a:xfrm>
                <a:prstGeom prst="rect">
                  <a:avLst/>
                </a:prstGeom>
                <a:noFill/>
              </p:spPr>
              <p:txBody>
                <a:bodyPr wrap="square" rtlCol="0">
                  <a:spAutoFit/>
                </a:bodyPr>
                <a:lstStyle/>
                <a:p>
                  <a:r>
                    <a:rPr lang="en-US" sz="1600">
                      <a:solidFill>
                        <a:schemeClr val="bg1"/>
                      </a:solidFill>
                    </a:rPr>
                    <a:t>Demonstrate and develop communication skills through engagement with staff and other pupils </a:t>
                  </a:r>
                  <a:endParaRPr lang="en-US" sz="1400">
                    <a:solidFill>
                      <a:schemeClr val="bg1"/>
                    </a:solidFill>
                  </a:endParaRPr>
                </a:p>
              </p:txBody>
            </p:sp>
            <p:sp>
              <p:nvSpPr>
                <p:cNvPr id="35" name="TextBox 34">
                  <a:extLst>
                    <a:ext uri="{FF2B5EF4-FFF2-40B4-BE49-F238E27FC236}">
                      <a16:creationId xmlns:a16="http://schemas.microsoft.com/office/drawing/2014/main" id="{11906C98-DE76-3B80-AE1E-2E5D889D9B5E}"/>
                    </a:ext>
                  </a:extLst>
                </p:cNvPr>
                <p:cNvSpPr txBox="1"/>
                <p:nvPr/>
              </p:nvSpPr>
              <p:spPr>
                <a:xfrm>
                  <a:off x="438874" y="5184436"/>
                  <a:ext cx="2330820" cy="1077218"/>
                </a:xfrm>
                <a:prstGeom prst="rect">
                  <a:avLst/>
                </a:prstGeom>
                <a:noFill/>
              </p:spPr>
              <p:txBody>
                <a:bodyPr wrap="square" rtlCol="0">
                  <a:spAutoFit/>
                </a:bodyPr>
                <a:lstStyle/>
                <a:p>
                  <a:r>
                    <a:rPr lang="en-US" sz="1600">
                      <a:solidFill>
                        <a:schemeClr val="bg1"/>
                      </a:solidFill>
                    </a:rPr>
                    <a:t>Begin to develop fundamental movement skills e.g. run, jump, hop skip</a:t>
                  </a:r>
                </a:p>
              </p:txBody>
            </p:sp>
          </p:grpSp>
        </p:grpSp>
        <p:pic>
          <p:nvPicPr>
            <p:cNvPr id="68" name="Picture 67">
              <a:extLst>
                <a:ext uri="{FF2B5EF4-FFF2-40B4-BE49-F238E27FC236}">
                  <a16:creationId xmlns:a16="http://schemas.microsoft.com/office/drawing/2014/main" id="{C7D8508F-139A-979E-68BF-90137207D530}"/>
                </a:ext>
              </a:extLst>
            </p:cNvPr>
            <p:cNvPicPr>
              <a:picLocks noChangeAspect="1"/>
            </p:cNvPicPr>
            <p:nvPr/>
          </p:nvPicPr>
          <p:blipFill>
            <a:blip r:embed="rId5"/>
            <a:stretch>
              <a:fillRect/>
            </a:stretch>
          </p:blipFill>
          <p:spPr>
            <a:xfrm>
              <a:off x="2318999" y="3283966"/>
              <a:ext cx="372846" cy="338230"/>
            </a:xfrm>
            <a:prstGeom prst="rect">
              <a:avLst/>
            </a:prstGeom>
          </p:spPr>
        </p:pic>
        <p:pic>
          <p:nvPicPr>
            <p:cNvPr id="69" name="Picture 68">
              <a:extLst>
                <a:ext uri="{FF2B5EF4-FFF2-40B4-BE49-F238E27FC236}">
                  <a16:creationId xmlns:a16="http://schemas.microsoft.com/office/drawing/2014/main" id="{DDED001A-E11D-E79D-1D8B-7ECF87AE79C3}"/>
                </a:ext>
              </a:extLst>
            </p:cNvPr>
            <p:cNvPicPr>
              <a:picLocks noChangeAspect="1"/>
            </p:cNvPicPr>
            <p:nvPr/>
          </p:nvPicPr>
          <p:blipFill>
            <a:blip r:embed="rId5"/>
            <a:stretch>
              <a:fillRect/>
            </a:stretch>
          </p:blipFill>
          <p:spPr>
            <a:xfrm>
              <a:off x="2332717" y="5143914"/>
              <a:ext cx="372846" cy="338230"/>
            </a:xfrm>
            <a:prstGeom prst="rect">
              <a:avLst/>
            </a:prstGeom>
          </p:spPr>
        </p:pic>
        <p:pic>
          <p:nvPicPr>
            <p:cNvPr id="75" name="Picture 74">
              <a:extLst>
                <a:ext uri="{FF2B5EF4-FFF2-40B4-BE49-F238E27FC236}">
                  <a16:creationId xmlns:a16="http://schemas.microsoft.com/office/drawing/2014/main" id="{4AD54D60-5E39-B44E-DB82-668D839A6C44}"/>
                </a:ext>
              </a:extLst>
            </p:cNvPr>
            <p:cNvPicPr>
              <a:picLocks noChangeAspect="1"/>
            </p:cNvPicPr>
            <p:nvPr/>
          </p:nvPicPr>
          <p:blipFill>
            <a:blip r:embed="rId5"/>
            <a:stretch>
              <a:fillRect/>
            </a:stretch>
          </p:blipFill>
          <p:spPr>
            <a:xfrm>
              <a:off x="2318999" y="1815526"/>
              <a:ext cx="372846" cy="338230"/>
            </a:xfrm>
            <a:prstGeom prst="rect">
              <a:avLst/>
            </a:prstGeom>
          </p:spPr>
        </p:pic>
      </p:grpSp>
      <p:grpSp>
        <p:nvGrpSpPr>
          <p:cNvPr id="2" name="Group 1">
            <a:extLst>
              <a:ext uri="{FF2B5EF4-FFF2-40B4-BE49-F238E27FC236}">
                <a16:creationId xmlns:a16="http://schemas.microsoft.com/office/drawing/2014/main" id="{B9D5E413-8687-C666-D3FA-74824CA56F9F}"/>
              </a:ext>
            </a:extLst>
          </p:cNvPr>
          <p:cNvGrpSpPr/>
          <p:nvPr/>
        </p:nvGrpSpPr>
        <p:grpSpPr>
          <a:xfrm>
            <a:off x="-89604" y="749355"/>
            <a:ext cx="2585976" cy="4773189"/>
            <a:chOff x="-85811" y="1181519"/>
            <a:chExt cx="2585976" cy="4773189"/>
          </a:xfrm>
        </p:grpSpPr>
        <p:grpSp>
          <p:nvGrpSpPr>
            <p:cNvPr id="51" name="Group 50">
              <a:extLst>
                <a:ext uri="{FF2B5EF4-FFF2-40B4-BE49-F238E27FC236}">
                  <a16:creationId xmlns:a16="http://schemas.microsoft.com/office/drawing/2014/main" id="{88D6F3FA-4773-6EF4-8796-D99EDDAC684E}"/>
                </a:ext>
              </a:extLst>
            </p:cNvPr>
            <p:cNvGrpSpPr/>
            <p:nvPr/>
          </p:nvGrpSpPr>
          <p:grpSpPr>
            <a:xfrm>
              <a:off x="-85811" y="1181519"/>
              <a:ext cx="2585976" cy="4773189"/>
              <a:chOff x="-19735" y="1165984"/>
              <a:chExt cx="2761975" cy="4479317"/>
            </a:xfrm>
          </p:grpSpPr>
          <p:sp>
            <p:nvSpPr>
              <p:cNvPr id="18" name="TextBox 17">
                <a:extLst>
                  <a:ext uri="{FF2B5EF4-FFF2-40B4-BE49-F238E27FC236}">
                    <a16:creationId xmlns:a16="http://schemas.microsoft.com/office/drawing/2014/main" id="{38384239-9F82-8AA1-8B14-80237C2D5C8A}"/>
                  </a:ext>
                </a:extLst>
              </p:cNvPr>
              <p:cNvSpPr txBox="1"/>
              <p:nvPr/>
            </p:nvSpPr>
            <p:spPr>
              <a:xfrm>
                <a:off x="-19735" y="1165984"/>
                <a:ext cx="1391266" cy="433242"/>
              </a:xfrm>
              <a:prstGeom prst="rect">
                <a:avLst/>
              </a:prstGeom>
              <a:noFill/>
            </p:spPr>
            <p:txBody>
              <a:bodyPr wrap="square" rtlCol="0">
                <a:spAutoFit/>
              </a:bodyPr>
              <a:lstStyle/>
              <a:p>
                <a:pPr algn="ctr"/>
                <a:r>
                  <a:rPr lang="en-US" sz="2400" b="1">
                    <a:solidFill>
                      <a:schemeClr val="bg1"/>
                    </a:solidFill>
                  </a:rPr>
                  <a:t>PMLD</a:t>
                </a:r>
              </a:p>
            </p:txBody>
          </p:sp>
          <p:grpSp>
            <p:nvGrpSpPr>
              <p:cNvPr id="29" name="Group 28">
                <a:extLst>
                  <a:ext uri="{FF2B5EF4-FFF2-40B4-BE49-F238E27FC236}">
                    <a16:creationId xmlns:a16="http://schemas.microsoft.com/office/drawing/2014/main" id="{2D958E2E-648D-9492-909F-772B51DD45F1}"/>
                  </a:ext>
                </a:extLst>
              </p:cNvPr>
              <p:cNvGrpSpPr/>
              <p:nvPr/>
            </p:nvGrpSpPr>
            <p:grpSpPr>
              <a:xfrm>
                <a:off x="391916" y="1688005"/>
                <a:ext cx="2350324" cy="3957296"/>
                <a:chOff x="391916" y="1688005"/>
                <a:chExt cx="2350324" cy="3957296"/>
              </a:xfrm>
            </p:grpSpPr>
            <p:sp>
              <p:nvSpPr>
                <p:cNvPr id="24" name="TextBox 23">
                  <a:extLst>
                    <a:ext uri="{FF2B5EF4-FFF2-40B4-BE49-F238E27FC236}">
                      <a16:creationId xmlns:a16="http://schemas.microsoft.com/office/drawing/2014/main" id="{BE227E1F-E93A-5C8A-FD24-5E8109F6D6DA}"/>
                    </a:ext>
                  </a:extLst>
                </p:cNvPr>
                <p:cNvSpPr txBox="1"/>
                <p:nvPr/>
              </p:nvSpPr>
              <p:spPr>
                <a:xfrm>
                  <a:off x="402243" y="1688005"/>
                  <a:ext cx="2098115" cy="1010897"/>
                </a:xfrm>
                <a:prstGeom prst="rect">
                  <a:avLst/>
                </a:prstGeom>
                <a:noFill/>
              </p:spPr>
              <p:txBody>
                <a:bodyPr wrap="square" rtlCol="0">
                  <a:spAutoFit/>
                </a:bodyPr>
                <a:lstStyle/>
                <a:p>
                  <a:r>
                    <a:rPr lang="en-US" sz="1600">
                      <a:solidFill>
                        <a:schemeClr val="bg1"/>
                      </a:solidFill>
                    </a:rPr>
                    <a:t>Show enjoyment and engagement while experiencing activities </a:t>
                  </a:r>
                  <a:endParaRPr lang="en-US" sz="1400">
                    <a:solidFill>
                      <a:schemeClr val="bg1"/>
                    </a:solidFill>
                  </a:endParaRPr>
                </a:p>
              </p:txBody>
            </p:sp>
            <p:sp>
              <p:nvSpPr>
                <p:cNvPr id="25" name="TextBox 24">
                  <a:extLst>
                    <a:ext uri="{FF2B5EF4-FFF2-40B4-BE49-F238E27FC236}">
                      <a16:creationId xmlns:a16="http://schemas.microsoft.com/office/drawing/2014/main" id="{7D9153A0-64DF-E958-8BEB-9123A46EF1E2}"/>
                    </a:ext>
                  </a:extLst>
                </p:cNvPr>
                <p:cNvSpPr txBox="1"/>
                <p:nvPr/>
              </p:nvSpPr>
              <p:spPr>
                <a:xfrm>
                  <a:off x="391916" y="3091902"/>
                  <a:ext cx="2350324" cy="1473021"/>
                </a:xfrm>
                <a:prstGeom prst="rect">
                  <a:avLst/>
                </a:prstGeom>
                <a:noFill/>
              </p:spPr>
              <p:txBody>
                <a:bodyPr wrap="square" rtlCol="0">
                  <a:spAutoFit/>
                </a:bodyPr>
                <a:lstStyle/>
                <a:p>
                  <a:r>
                    <a:rPr lang="en-US" sz="1600">
                      <a:solidFill>
                        <a:schemeClr val="bg1"/>
                      </a:solidFill>
                    </a:rPr>
                    <a:t>Demonstrate communication through engagement with staff or other pupils while completing activities </a:t>
                  </a:r>
                  <a:endParaRPr lang="en-US" sz="1400">
                    <a:solidFill>
                      <a:schemeClr val="bg1"/>
                    </a:solidFill>
                  </a:endParaRPr>
                </a:p>
              </p:txBody>
            </p:sp>
            <p:sp>
              <p:nvSpPr>
                <p:cNvPr id="27" name="TextBox 26">
                  <a:extLst>
                    <a:ext uri="{FF2B5EF4-FFF2-40B4-BE49-F238E27FC236}">
                      <a16:creationId xmlns:a16="http://schemas.microsoft.com/office/drawing/2014/main" id="{0A3C426E-DB35-5606-23E5-F6DFB494EC41}"/>
                    </a:ext>
                  </a:extLst>
                </p:cNvPr>
                <p:cNvSpPr txBox="1"/>
                <p:nvPr/>
              </p:nvSpPr>
              <p:spPr>
                <a:xfrm>
                  <a:off x="391916" y="4814304"/>
                  <a:ext cx="2040447" cy="830997"/>
                </a:xfrm>
                <a:prstGeom prst="rect">
                  <a:avLst/>
                </a:prstGeom>
                <a:noFill/>
              </p:spPr>
              <p:txBody>
                <a:bodyPr wrap="square" rtlCol="0">
                  <a:spAutoFit/>
                </a:bodyPr>
                <a:lstStyle/>
                <a:p>
                  <a:r>
                    <a:rPr lang="en-US" sz="1600">
                      <a:solidFill>
                        <a:schemeClr val="bg1"/>
                      </a:solidFill>
                    </a:rPr>
                    <a:t>React and respond to sensory cues during activities </a:t>
                  </a:r>
                </a:p>
              </p:txBody>
            </p:sp>
          </p:grpSp>
        </p:grpSp>
        <p:pic>
          <p:nvPicPr>
            <p:cNvPr id="70" name="Picture 69">
              <a:extLst>
                <a:ext uri="{FF2B5EF4-FFF2-40B4-BE49-F238E27FC236}">
                  <a16:creationId xmlns:a16="http://schemas.microsoft.com/office/drawing/2014/main" id="{A75A533B-5AB7-C88E-FCB2-B9B026D8C66A}"/>
                </a:ext>
              </a:extLst>
            </p:cNvPr>
            <p:cNvPicPr>
              <a:picLocks noChangeAspect="1"/>
            </p:cNvPicPr>
            <p:nvPr/>
          </p:nvPicPr>
          <p:blipFill>
            <a:blip r:embed="rId5"/>
            <a:stretch>
              <a:fillRect/>
            </a:stretch>
          </p:blipFill>
          <p:spPr>
            <a:xfrm>
              <a:off x="34917" y="3207045"/>
              <a:ext cx="372846" cy="338230"/>
            </a:xfrm>
            <a:prstGeom prst="rect">
              <a:avLst/>
            </a:prstGeom>
          </p:spPr>
        </p:pic>
        <p:pic>
          <p:nvPicPr>
            <p:cNvPr id="71" name="Picture 70">
              <a:extLst>
                <a:ext uri="{FF2B5EF4-FFF2-40B4-BE49-F238E27FC236}">
                  <a16:creationId xmlns:a16="http://schemas.microsoft.com/office/drawing/2014/main" id="{11DCAE13-30E0-8181-F2E7-B278DDE44A30}"/>
                </a:ext>
              </a:extLst>
            </p:cNvPr>
            <p:cNvPicPr>
              <a:picLocks noChangeAspect="1"/>
            </p:cNvPicPr>
            <p:nvPr/>
          </p:nvPicPr>
          <p:blipFill>
            <a:blip r:embed="rId5"/>
            <a:stretch>
              <a:fillRect/>
            </a:stretch>
          </p:blipFill>
          <p:spPr>
            <a:xfrm>
              <a:off x="34917" y="5039696"/>
              <a:ext cx="372846" cy="338230"/>
            </a:xfrm>
            <a:prstGeom prst="rect">
              <a:avLst/>
            </a:prstGeom>
          </p:spPr>
        </p:pic>
        <p:pic>
          <p:nvPicPr>
            <p:cNvPr id="76" name="Picture 75">
              <a:extLst>
                <a:ext uri="{FF2B5EF4-FFF2-40B4-BE49-F238E27FC236}">
                  <a16:creationId xmlns:a16="http://schemas.microsoft.com/office/drawing/2014/main" id="{A65E4778-070D-D752-0AFE-9FE8B3CEC95C}"/>
                </a:ext>
              </a:extLst>
            </p:cNvPr>
            <p:cNvPicPr>
              <a:picLocks noChangeAspect="1"/>
            </p:cNvPicPr>
            <p:nvPr/>
          </p:nvPicPr>
          <p:blipFill>
            <a:blip r:embed="rId5"/>
            <a:stretch>
              <a:fillRect/>
            </a:stretch>
          </p:blipFill>
          <p:spPr>
            <a:xfrm>
              <a:off x="26582" y="1682794"/>
              <a:ext cx="372846" cy="338230"/>
            </a:xfrm>
            <a:prstGeom prst="rect">
              <a:avLst/>
            </a:prstGeom>
          </p:spPr>
        </p:pic>
      </p:grpSp>
    </p:spTree>
    <p:extLst>
      <p:ext uri="{BB962C8B-B14F-4D97-AF65-F5344CB8AC3E}">
        <p14:creationId xmlns:p14="http://schemas.microsoft.com/office/powerpoint/2010/main" val="264493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50AF3377-4784-7FF8-83F0-4D4DE0169B8C}"/>
              </a:ext>
            </a:extLst>
          </p:cNvPr>
          <p:cNvGrpSpPr/>
          <p:nvPr/>
        </p:nvGrpSpPr>
        <p:grpSpPr>
          <a:xfrm>
            <a:off x="6979826" y="322042"/>
            <a:ext cx="4732864" cy="6153210"/>
            <a:chOff x="7501962" y="686679"/>
            <a:chExt cx="4732864" cy="6153210"/>
          </a:xfrm>
        </p:grpSpPr>
        <p:pic>
          <p:nvPicPr>
            <p:cNvPr id="73" name="Picture 72">
              <a:extLst>
                <a:ext uri="{FF2B5EF4-FFF2-40B4-BE49-F238E27FC236}">
                  <a16:creationId xmlns:a16="http://schemas.microsoft.com/office/drawing/2014/main" id="{4FCB6561-4380-0E2B-D830-F3F5C5ADFF9F}"/>
                </a:ext>
              </a:extLst>
            </p:cNvPr>
            <p:cNvPicPr>
              <a:picLocks noChangeAspect="1"/>
            </p:cNvPicPr>
            <p:nvPr/>
          </p:nvPicPr>
          <p:blipFill>
            <a:blip r:embed="rId3"/>
            <a:stretch>
              <a:fillRect/>
            </a:stretch>
          </p:blipFill>
          <p:spPr>
            <a:xfrm>
              <a:off x="7789858" y="4839341"/>
              <a:ext cx="372846" cy="338230"/>
            </a:xfrm>
            <a:prstGeom prst="rect">
              <a:avLst/>
            </a:prstGeom>
          </p:spPr>
        </p:pic>
        <p:grpSp>
          <p:nvGrpSpPr>
            <p:cNvPr id="54" name="Group 53">
              <a:extLst>
                <a:ext uri="{FF2B5EF4-FFF2-40B4-BE49-F238E27FC236}">
                  <a16:creationId xmlns:a16="http://schemas.microsoft.com/office/drawing/2014/main" id="{78E02D10-22EC-81FF-2AB4-08E6644BFBDE}"/>
                </a:ext>
              </a:extLst>
            </p:cNvPr>
            <p:cNvGrpSpPr/>
            <p:nvPr/>
          </p:nvGrpSpPr>
          <p:grpSpPr>
            <a:xfrm>
              <a:off x="7501962" y="686679"/>
              <a:ext cx="4732864" cy="6153210"/>
              <a:chOff x="8367407" y="1781979"/>
              <a:chExt cx="4187466" cy="5519019"/>
            </a:xfrm>
          </p:grpSpPr>
          <p:sp>
            <p:nvSpPr>
              <p:cNvPr id="21" name="TextBox 20">
                <a:extLst>
                  <a:ext uri="{FF2B5EF4-FFF2-40B4-BE49-F238E27FC236}">
                    <a16:creationId xmlns:a16="http://schemas.microsoft.com/office/drawing/2014/main" id="{4CB6DAA2-0494-B293-8D6A-55A134ECF0A0}"/>
                  </a:ext>
                </a:extLst>
              </p:cNvPr>
              <p:cNvSpPr txBox="1"/>
              <p:nvPr/>
            </p:nvSpPr>
            <p:spPr>
              <a:xfrm>
                <a:off x="8367407" y="1781979"/>
                <a:ext cx="2227008" cy="496899"/>
              </a:xfrm>
              <a:prstGeom prst="rect">
                <a:avLst/>
              </a:prstGeom>
              <a:noFill/>
            </p:spPr>
            <p:txBody>
              <a:bodyPr wrap="square" rtlCol="0">
                <a:spAutoFit/>
              </a:bodyPr>
              <a:lstStyle/>
              <a:p>
                <a:pPr algn="ctr"/>
                <a:r>
                  <a:rPr lang="en-US" sz="2400" b="1">
                    <a:solidFill>
                      <a:schemeClr val="bg1"/>
                    </a:solidFill>
                  </a:rPr>
                  <a:t>Sports Leaders</a:t>
                </a:r>
                <a:r>
                  <a:rPr lang="en-US" sz="3000" b="1">
                    <a:solidFill>
                      <a:schemeClr val="bg1"/>
                    </a:solidFill>
                  </a:rPr>
                  <a:t> </a:t>
                </a:r>
              </a:p>
            </p:txBody>
          </p:sp>
          <p:grpSp>
            <p:nvGrpSpPr>
              <p:cNvPr id="37" name="Group 36">
                <a:extLst>
                  <a:ext uri="{FF2B5EF4-FFF2-40B4-BE49-F238E27FC236}">
                    <a16:creationId xmlns:a16="http://schemas.microsoft.com/office/drawing/2014/main" id="{F3931DF3-7648-1B19-18E5-1B9EC903BC17}"/>
                  </a:ext>
                </a:extLst>
              </p:cNvPr>
              <p:cNvGrpSpPr/>
              <p:nvPr/>
            </p:nvGrpSpPr>
            <p:grpSpPr>
              <a:xfrm>
                <a:off x="8783047" y="2248424"/>
                <a:ext cx="3771826" cy="5052574"/>
                <a:chOff x="354552" y="2188647"/>
                <a:chExt cx="3771826" cy="5052574"/>
              </a:xfrm>
            </p:grpSpPr>
            <p:sp>
              <p:nvSpPr>
                <p:cNvPr id="39" name="TextBox 38">
                  <a:extLst>
                    <a:ext uri="{FF2B5EF4-FFF2-40B4-BE49-F238E27FC236}">
                      <a16:creationId xmlns:a16="http://schemas.microsoft.com/office/drawing/2014/main" id="{F23F20A4-B90D-AA7C-2750-698241E03F52}"/>
                    </a:ext>
                  </a:extLst>
                </p:cNvPr>
                <p:cNvSpPr txBox="1"/>
                <p:nvPr/>
              </p:nvSpPr>
              <p:spPr>
                <a:xfrm>
                  <a:off x="354552" y="2188647"/>
                  <a:ext cx="3771826" cy="1366472"/>
                </a:xfrm>
                <a:prstGeom prst="rect">
                  <a:avLst/>
                </a:prstGeom>
                <a:noFill/>
              </p:spPr>
              <p:txBody>
                <a:bodyPr wrap="square" rtlCol="0">
                  <a:spAutoFit/>
                </a:bodyPr>
                <a:lstStyle/>
                <a:p>
                  <a:r>
                    <a:rPr lang="en-US" sz="1550">
                      <a:solidFill>
                        <a:schemeClr val="bg1"/>
                      </a:solidFill>
                    </a:rPr>
                    <a:t>Recognise qualities of a coach and display these qualities throughout theory and practical sessions.  Show a good knowledge of different sports. Take responsibility for equipment, show the ability to plan and implement practical sessions, and display good organisational skills</a:t>
                  </a:r>
                </a:p>
              </p:txBody>
            </p:sp>
            <p:sp>
              <p:nvSpPr>
                <p:cNvPr id="40" name="TextBox 39">
                  <a:extLst>
                    <a:ext uri="{FF2B5EF4-FFF2-40B4-BE49-F238E27FC236}">
                      <a16:creationId xmlns:a16="http://schemas.microsoft.com/office/drawing/2014/main" id="{91905ED6-A2EC-CF57-2BFE-CBF333796648}"/>
                    </a:ext>
                  </a:extLst>
                </p:cNvPr>
                <p:cNvSpPr txBox="1"/>
                <p:nvPr/>
              </p:nvSpPr>
              <p:spPr>
                <a:xfrm>
                  <a:off x="418973" y="5446863"/>
                  <a:ext cx="3511130" cy="1794358"/>
                </a:xfrm>
                <a:prstGeom prst="rect">
                  <a:avLst/>
                </a:prstGeom>
                <a:noFill/>
              </p:spPr>
              <p:txBody>
                <a:bodyPr wrap="square" rtlCol="0">
                  <a:spAutoFit/>
                </a:bodyPr>
                <a:lstStyle/>
                <a:p>
                  <a:r>
                    <a:rPr lang="en-US" sz="1550">
                      <a:solidFill>
                        <a:schemeClr val="bg1"/>
                      </a:solidFill>
                    </a:rPr>
                    <a:t>Explore the importance of communication in all aspects of leading sport. Know the importance of language to relay information within various sporting roles e.g. coach or referee. Display good use of nonverbal communication as well as be comfortable with using tools to support communication, such as cards, whistles or PECS</a:t>
                  </a:r>
                </a:p>
              </p:txBody>
            </p:sp>
            <p:sp>
              <p:nvSpPr>
                <p:cNvPr id="42" name="TextBox 41">
                  <a:extLst>
                    <a:ext uri="{FF2B5EF4-FFF2-40B4-BE49-F238E27FC236}">
                      <a16:creationId xmlns:a16="http://schemas.microsoft.com/office/drawing/2014/main" id="{B64DA7BC-F9C8-8734-1629-1875678DD51C}"/>
                    </a:ext>
                  </a:extLst>
                </p:cNvPr>
                <p:cNvSpPr txBox="1"/>
                <p:nvPr/>
              </p:nvSpPr>
              <p:spPr>
                <a:xfrm>
                  <a:off x="385141" y="3596321"/>
                  <a:ext cx="3511130" cy="1580415"/>
                </a:xfrm>
                <a:prstGeom prst="rect">
                  <a:avLst/>
                </a:prstGeom>
                <a:noFill/>
              </p:spPr>
              <p:txBody>
                <a:bodyPr wrap="square" rtlCol="0">
                  <a:spAutoFit/>
                </a:bodyPr>
                <a:lstStyle/>
                <a:p>
                  <a:r>
                    <a:rPr lang="en-US" sz="1550">
                      <a:solidFill>
                        <a:schemeClr val="bg1"/>
                      </a:solidFill>
                    </a:rPr>
                    <a:t>Show understanding of rules and regulations in different sports and have an ability to convey these to a group through effective communication. Show a knowledge of health and safety in sport, displaying the ability to recognise risks, injuries and accidents that may occur</a:t>
                  </a:r>
                </a:p>
              </p:txBody>
            </p:sp>
          </p:grpSp>
        </p:grpSp>
        <p:pic>
          <p:nvPicPr>
            <p:cNvPr id="72" name="Picture 71">
              <a:extLst>
                <a:ext uri="{FF2B5EF4-FFF2-40B4-BE49-F238E27FC236}">
                  <a16:creationId xmlns:a16="http://schemas.microsoft.com/office/drawing/2014/main" id="{D736BA80-7FC7-FA89-627C-B1EA62F9DCAA}"/>
                </a:ext>
              </a:extLst>
            </p:cNvPr>
            <p:cNvPicPr>
              <a:picLocks noChangeAspect="1"/>
            </p:cNvPicPr>
            <p:nvPr/>
          </p:nvPicPr>
          <p:blipFill>
            <a:blip r:embed="rId3"/>
            <a:stretch>
              <a:fillRect/>
            </a:stretch>
          </p:blipFill>
          <p:spPr>
            <a:xfrm>
              <a:off x="7720418" y="2722813"/>
              <a:ext cx="372846" cy="338230"/>
            </a:xfrm>
            <a:prstGeom prst="rect">
              <a:avLst/>
            </a:prstGeom>
          </p:spPr>
        </p:pic>
        <p:pic>
          <p:nvPicPr>
            <p:cNvPr id="74" name="Picture 73">
              <a:extLst>
                <a:ext uri="{FF2B5EF4-FFF2-40B4-BE49-F238E27FC236}">
                  <a16:creationId xmlns:a16="http://schemas.microsoft.com/office/drawing/2014/main" id="{9B72D7EF-5A0F-F3E0-3827-698C081AA059}"/>
                </a:ext>
              </a:extLst>
            </p:cNvPr>
            <p:cNvPicPr>
              <a:picLocks noChangeAspect="1"/>
            </p:cNvPicPr>
            <p:nvPr/>
          </p:nvPicPr>
          <p:blipFill>
            <a:blip r:embed="rId3"/>
            <a:stretch>
              <a:fillRect/>
            </a:stretch>
          </p:blipFill>
          <p:spPr>
            <a:xfrm>
              <a:off x="7720418" y="1167043"/>
              <a:ext cx="372846" cy="338230"/>
            </a:xfrm>
            <a:prstGeom prst="rect">
              <a:avLst/>
            </a:prstGeom>
          </p:spPr>
        </p:pic>
      </p:grpSp>
      <p:grpSp>
        <p:nvGrpSpPr>
          <p:cNvPr id="22" name="Group 21">
            <a:extLst>
              <a:ext uri="{FF2B5EF4-FFF2-40B4-BE49-F238E27FC236}">
                <a16:creationId xmlns:a16="http://schemas.microsoft.com/office/drawing/2014/main" id="{4683DCE3-3C3F-C1AA-8185-313C3444ADAE}"/>
              </a:ext>
            </a:extLst>
          </p:cNvPr>
          <p:cNvGrpSpPr/>
          <p:nvPr/>
        </p:nvGrpSpPr>
        <p:grpSpPr>
          <a:xfrm>
            <a:off x="3141614" y="322042"/>
            <a:ext cx="4168054" cy="6669118"/>
            <a:chOff x="3890238" y="673253"/>
            <a:chExt cx="4168054" cy="6669118"/>
          </a:xfrm>
        </p:grpSpPr>
        <p:grpSp>
          <p:nvGrpSpPr>
            <p:cNvPr id="77" name="Group 76">
              <a:extLst>
                <a:ext uri="{FF2B5EF4-FFF2-40B4-BE49-F238E27FC236}">
                  <a16:creationId xmlns:a16="http://schemas.microsoft.com/office/drawing/2014/main" id="{22E1C59F-380D-9F74-3078-B806E3ACA227}"/>
                </a:ext>
              </a:extLst>
            </p:cNvPr>
            <p:cNvGrpSpPr/>
            <p:nvPr/>
          </p:nvGrpSpPr>
          <p:grpSpPr>
            <a:xfrm>
              <a:off x="3890238" y="673253"/>
              <a:ext cx="4126108" cy="6669118"/>
              <a:chOff x="4896779" y="1265747"/>
              <a:chExt cx="4126108" cy="6669118"/>
            </a:xfrm>
          </p:grpSpPr>
          <p:grpSp>
            <p:nvGrpSpPr>
              <p:cNvPr id="53" name="Group 52">
                <a:extLst>
                  <a:ext uri="{FF2B5EF4-FFF2-40B4-BE49-F238E27FC236}">
                    <a16:creationId xmlns:a16="http://schemas.microsoft.com/office/drawing/2014/main" id="{9D4E46A9-81C8-BB3E-F6C9-0088E514DDF0}"/>
                  </a:ext>
                </a:extLst>
              </p:cNvPr>
              <p:cNvGrpSpPr/>
              <p:nvPr/>
            </p:nvGrpSpPr>
            <p:grpSpPr>
              <a:xfrm>
                <a:off x="4896779" y="1265747"/>
                <a:ext cx="4126108" cy="6669118"/>
                <a:chOff x="5688148" y="1268678"/>
                <a:chExt cx="3821009" cy="6669118"/>
              </a:xfrm>
            </p:grpSpPr>
            <p:sp>
              <p:nvSpPr>
                <p:cNvPr id="20" name="TextBox 19">
                  <a:extLst>
                    <a:ext uri="{FF2B5EF4-FFF2-40B4-BE49-F238E27FC236}">
                      <a16:creationId xmlns:a16="http://schemas.microsoft.com/office/drawing/2014/main" id="{EC4EAA82-3942-65F1-8169-B07FCBDE87F4}"/>
                    </a:ext>
                  </a:extLst>
                </p:cNvPr>
                <p:cNvSpPr txBox="1"/>
                <p:nvPr/>
              </p:nvSpPr>
              <p:spPr>
                <a:xfrm>
                  <a:off x="5688148" y="1268678"/>
                  <a:ext cx="1401753" cy="553998"/>
                </a:xfrm>
                <a:prstGeom prst="rect">
                  <a:avLst/>
                </a:prstGeom>
                <a:noFill/>
              </p:spPr>
              <p:txBody>
                <a:bodyPr wrap="square" rtlCol="0">
                  <a:spAutoFit/>
                </a:bodyPr>
                <a:lstStyle/>
                <a:p>
                  <a:pPr algn="ctr"/>
                  <a:r>
                    <a:rPr lang="en-US" sz="2400" b="1">
                      <a:solidFill>
                        <a:schemeClr val="bg1"/>
                      </a:solidFill>
                    </a:rPr>
                    <a:t>Post 16</a:t>
                  </a:r>
                  <a:r>
                    <a:rPr lang="en-US" sz="3000" b="1">
                      <a:solidFill>
                        <a:schemeClr val="bg1"/>
                      </a:solidFill>
                    </a:rPr>
                    <a:t> </a:t>
                  </a:r>
                </a:p>
              </p:txBody>
            </p:sp>
            <p:grpSp>
              <p:nvGrpSpPr>
                <p:cNvPr id="44" name="Group 43">
                  <a:extLst>
                    <a:ext uri="{FF2B5EF4-FFF2-40B4-BE49-F238E27FC236}">
                      <a16:creationId xmlns:a16="http://schemas.microsoft.com/office/drawing/2014/main" id="{B0FB7F2B-0890-C221-67FD-E655D2C7E709}"/>
                    </a:ext>
                  </a:extLst>
                </p:cNvPr>
                <p:cNvGrpSpPr/>
                <p:nvPr/>
              </p:nvGrpSpPr>
              <p:grpSpPr>
                <a:xfrm>
                  <a:off x="5774884" y="1811608"/>
                  <a:ext cx="3734273" cy="6126188"/>
                  <a:chOff x="143005" y="1717838"/>
                  <a:chExt cx="3734273" cy="6126188"/>
                </a:xfrm>
              </p:grpSpPr>
              <p:pic>
                <p:nvPicPr>
                  <p:cNvPr id="45" name="Picture 44">
                    <a:extLst>
                      <a:ext uri="{FF2B5EF4-FFF2-40B4-BE49-F238E27FC236}">
                        <a16:creationId xmlns:a16="http://schemas.microsoft.com/office/drawing/2014/main" id="{DB635C29-2472-8085-4C59-65DD3FA7F6A3}"/>
                      </a:ext>
                    </a:extLst>
                  </p:cNvPr>
                  <p:cNvPicPr>
                    <a:picLocks noChangeAspect="1"/>
                  </p:cNvPicPr>
                  <p:nvPr/>
                </p:nvPicPr>
                <p:blipFill>
                  <a:blip r:embed="rId3"/>
                  <a:stretch>
                    <a:fillRect/>
                  </a:stretch>
                </p:blipFill>
                <p:spPr>
                  <a:xfrm>
                    <a:off x="143005" y="1717838"/>
                    <a:ext cx="345276" cy="338230"/>
                  </a:xfrm>
                  <a:prstGeom prst="rect">
                    <a:avLst/>
                  </a:prstGeom>
                </p:spPr>
              </p:pic>
              <p:sp>
                <p:nvSpPr>
                  <p:cNvPr id="46" name="TextBox 45">
                    <a:extLst>
                      <a:ext uri="{FF2B5EF4-FFF2-40B4-BE49-F238E27FC236}">
                        <a16:creationId xmlns:a16="http://schemas.microsoft.com/office/drawing/2014/main" id="{EA8A9C6D-0BA9-3281-1113-4362D6FA94D7}"/>
                      </a:ext>
                    </a:extLst>
                  </p:cNvPr>
                  <p:cNvSpPr txBox="1"/>
                  <p:nvPr/>
                </p:nvSpPr>
                <p:spPr>
                  <a:xfrm>
                    <a:off x="383316" y="1730917"/>
                    <a:ext cx="3364882" cy="1323439"/>
                  </a:xfrm>
                  <a:prstGeom prst="rect">
                    <a:avLst/>
                  </a:prstGeom>
                  <a:noFill/>
                </p:spPr>
                <p:txBody>
                  <a:bodyPr wrap="square" rtlCol="0">
                    <a:spAutoFit/>
                  </a:bodyPr>
                  <a:lstStyle/>
                  <a:p>
                    <a:r>
                      <a:rPr lang="en-US" sz="1550">
                        <a:solidFill>
                          <a:schemeClr val="bg1"/>
                        </a:solidFill>
                      </a:rPr>
                      <a:t>Understand and use a range of tactics and strategies to overcome opponents during team and individual games. Deliberate and agree on team tactics during group activities </a:t>
                    </a:r>
                  </a:p>
                </p:txBody>
              </p:sp>
              <p:sp>
                <p:nvSpPr>
                  <p:cNvPr id="47" name="TextBox 46">
                    <a:extLst>
                      <a:ext uri="{FF2B5EF4-FFF2-40B4-BE49-F238E27FC236}">
                        <a16:creationId xmlns:a16="http://schemas.microsoft.com/office/drawing/2014/main" id="{08B3CC84-433A-1CDF-BEFC-D669DF0EFE8E}"/>
                      </a:ext>
                    </a:extLst>
                  </p:cNvPr>
                  <p:cNvSpPr txBox="1"/>
                  <p:nvPr/>
                </p:nvSpPr>
                <p:spPr>
                  <a:xfrm>
                    <a:off x="383316" y="3276803"/>
                    <a:ext cx="2996334" cy="307777"/>
                  </a:xfrm>
                  <a:prstGeom prst="rect">
                    <a:avLst/>
                  </a:prstGeom>
                  <a:noFill/>
                </p:spPr>
                <p:txBody>
                  <a:bodyPr wrap="square" rtlCol="0">
                    <a:spAutoFit/>
                  </a:bodyPr>
                  <a:lstStyle/>
                  <a:p>
                    <a:endParaRPr lang="en-US" sz="1400">
                      <a:solidFill>
                        <a:schemeClr val="bg1"/>
                      </a:solidFill>
                    </a:endParaRPr>
                  </a:p>
                </p:txBody>
              </p:sp>
              <p:sp>
                <p:nvSpPr>
                  <p:cNvPr id="49" name="TextBox 48">
                    <a:extLst>
                      <a:ext uri="{FF2B5EF4-FFF2-40B4-BE49-F238E27FC236}">
                        <a16:creationId xmlns:a16="http://schemas.microsoft.com/office/drawing/2014/main" id="{75F86441-6AF3-57C4-456A-F26F6291B9AD}"/>
                      </a:ext>
                    </a:extLst>
                  </p:cNvPr>
                  <p:cNvSpPr txBox="1"/>
                  <p:nvPr/>
                </p:nvSpPr>
                <p:spPr>
                  <a:xfrm>
                    <a:off x="442360" y="5289481"/>
                    <a:ext cx="3434918" cy="2554545"/>
                  </a:xfrm>
                  <a:prstGeom prst="rect">
                    <a:avLst/>
                  </a:prstGeom>
                  <a:noFill/>
                </p:spPr>
                <p:txBody>
                  <a:bodyPr wrap="square" rtlCol="0">
                    <a:spAutoFit/>
                  </a:bodyPr>
                  <a:lstStyle/>
                  <a:p>
                    <a:r>
                      <a:rPr lang="en-US" sz="1550">
                        <a:solidFill>
                          <a:schemeClr val="bg1"/>
                        </a:solidFill>
                      </a:rPr>
                      <a:t>Develop and improve their technique to improve their own performance in sport. Show an ability to self evaluate their own and teams' performance and show improvements to achieve their own personal best, as well as improved team performances, in a range of sports and activities. Begin to take part in regularly in sports and activities outside school through community links or sports clubs</a:t>
                    </a:r>
                  </a:p>
                </p:txBody>
              </p:sp>
            </p:grpSp>
          </p:grpSp>
          <p:pic>
            <p:nvPicPr>
              <p:cNvPr id="57" name="Picture 56">
                <a:extLst>
                  <a:ext uri="{FF2B5EF4-FFF2-40B4-BE49-F238E27FC236}">
                    <a16:creationId xmlns:a16="http://schemas.microsoft.com/office/drawing/2014/main" id="{55F84A48-3C8B-7F92-CB41-4974EB1AFB48}"/>
                  </a:ext>
                </a:extLst>
              </p:cNvPr>
              <p:cNvPicPr>
                <a:picLocks noChangeAspect="1"/>
              </p:cNvPicPr>
              <p:nvPr/>
            </p:nvPicPr>
            <p:blipFill>
              <a:blip r:embed="rId3"/>
              <a:stretch>
                <a:fillRect/>
              </a:stretch>
            </p:blipFill>
            <p:spPr>
              <a:xfrm>
                <a:off x="4985319" y="3307423"/>
                <a:ext cx="372846" cy="338230"/>
              </a:xfrm>
              <a:prstGeom prst="rect">
                <a:avLst/>
              </a:prstGeom>
            </p:spPr>
          </p:pic>
          <p:pic>
            <p:nvPicPr>
              <p:cNvPr id="58" name="Picture 57">
                <a:extLst>
                  <a:ext uri="{FF2B5EF4-FFF2-40B4-BE49-F238E27FC236}">
                    <a16:creationId xmlns:a16="http://schemas.microsoft.com/office/drawing/2014/main" id="{537A6298-D54A-9AF1-3683-B127C1FF5F53}"/>
                  </a:ext>
                </a:extLst>
              </p:cNvPr>
              <p:cNvPicPr>
                <a:picLocks noChangeAspect="1"/>
              </p:cNvPicPr>
              <p:nvPr/>
            </p:nvPicPr>
            <p:blipFill>
              <a:blip r:embed="rId3"/>
              <a:stretch>
                <a:fillRect/>
              </a:stretch>
            </p:blipFill>
            <p:spPr>
              <a:xfrm>
                <a:off x="4955853" y="5418409"/>
                <a:ext cx="372846" cy="338230"/>
              </a:xfrm>
              <a:prstGeom prst="rect">
                <a:avLst/>
              </a:prstGeom>
            </p:spPr>
          </p:pic>
        </p:grpSp>
        <p:sp>
          <p:nvSpPr>
            <p:cNvPr id="17" name="TextBox 16">
              <a:extLst>
                <a:ext uri="{FF2B5EF4-FFF2-40B4-BE49-F238E27FC236}">
                  <a16:creationId xmlns:a16="http://schemas.microsoft.com/office/drawing/2014/main" id="{404F9462-204B-9FC0-2A73-767E51AB3915}"/>
                </a:ext>
              </a:extLst>
            </p:cNvPr>
            <p:cNvSpPr txBox="1"/>
            <p:nvPr/>
          </p:nvSpPr>
          <p:spPr>
            <a:xfrm>
              <a:off x="4280213" y="2749159"/>
              <a:ext cx="3778079" cy="2062103"/>
            </a:xfrm>
            <a:prstGeom prst="rect">
              <a:avLst/>
            </a:prstGeom>
            <a:noFill/>
          </p:spPr>
          <p:txBody>
            <a:bodyPr wrap="square">
              <a:spAutoFit/>
            </a:bodyPr>
            <a:lstStyle/>
            <a:p>
              <a:r>
                <a:rPr lang="en-US" sz="1550">
                  <a:solidFill>
                    <a:schemeClr val="bg1"/>
                  </a:solidFill>
                </a:rPr>
                <a:t>Communicate effectively and show ability to use problem solving skills during activities. Display awareness of social and emotional skills and an ability to regulate their own emotions during sports and competitive activities. Recognise other pupils' emotional responses to activities to support teammates trough activities.</a:t>
              </a:r>
            </a:p>
          </p:txBody>
        </p:sp>
      </p:grpSp>
      <p:pic>
        <p:nvPicPr>
          <p:cNvPr id="6" name="Picture 5">
            <a:extLst>
              <a:ext uri="{FF2B5EF4-FFF2-40B4-BE49-F238E27FC236}">
                <a16:creationId xmlns:a16="http://schemas.microsoft.com/office/drawing/2014/main" id="{0DF9761A-16EE-875D-CB0E-5D90E6DF8E32}"/>
              </a:ext>
            </a:extLst>
          </p:cNvPr>
          <p:cNvPicPr>
            <a:picLocks noChangeAspect="1"/>
          </p:cNvPicPr>
          <p:nvPr/>
        </p:nvPicPr>
        <p:blipFill rotWithShape="1">
          <a:blip r:embed="rId4"/>
          <a:srcRect l="33508" t="40210" r="15201" b="35477"/>
          <a:stretch/>
        </p:blipFill>
        <p:spPr>
          <a:xfrm>
            <a:off x="1" y="1"/>
            <a:ext cx="2079522" cy="554212"/>
          </a:xfrm>
          <a:prstGeom prst="rect">
            <a:avLst/>
          </a:prstGeom>
        </p:spPr>
      </p:pic>
      <p:grpSp>
        <p:nvGrpSpPr>
          <p:cNvPr id="13" name="Group 12">
            <a:extLst>
              <a:ext uri="{FF2B5EF4-FFF2-40B4-BE49-F238E27FC236}">
                <a16:creationId xmlns:a16="http://schemas.microsoft.com/office/drawing/2014/main" id="{8336378A-04A8-05B8-C868-53764C46BB5B}"/>
              </a:ext>
            </a:extLst>
          </p:cNvPr>
          <p:cNvGrpSpPr/>
          <p:nvPr/>
        </p:nvGrpSpPr>
        <p:grpSpPr>
          <a:xfrm>
            <a:off x="11546660" y="3441"/>
            <a:ext cx="645340" cy="6854559"/>
            <a:chOff x="11546660" y="3441"/>
            <a:chExt cx="645340" cy="6854559"/>
          </a:xfrm>
        </p:grpSpPr>
        <p:grpSp>
          <p:nvGrpSpPr>
            <p:cNvPr id="11" name="Group 10">
              <a:extLst>
                <a:ext uri="{FF2B5EF4-FFF2-40B4-BE49-F238E27FC236}">
                  <a16:creationId xmlns:a16="http://schemas.microsoft.com/office/drawing/2014/main" id="{B98E8D5C-B986-092C-38C4-B28EF86185BB}"/>
                </a:ext>
              </a:extLst>
            </p:cNvPr>
            <p:cNvGrpSpPr/>
            <p:nvPr/>
          </p:nvGrpSpPr>
          <p:grpSpPr>
            <a:xfrm>
              <a:off x="11546662" y="3441"/>
              <a:ext cx="645338" cy="6567950"/>
              <a:chOff x="11546662" y="3441"/>
              <a:chExt cx="645338" cy="6567950"/>
            </a:xfrm>
          </p:grpSpPr>
          <p:grpSp>
            <p:nvGrpSpPr>
              <p:cNvPr id="7" name="Group 6">
                <a:extLst>
                  <a:ext uri="{FF2B5EF4-FFF2-40B4-BE49-F238E27FC236}">
                    <a16:creationId xmlns:a16="http://schemas.microsoft.com/office/drawing/2014/main" id="{A5FD3F42-E679-5D3D-2E13-A69B290CB753}"/>
                  </a:ext>
                </a:extLst>
              </p:cNvPr>
              <p:cNvGrpSpPr/>
              <p:nvPr/>
            </p:nvGrpSpPr>
            <p:grpSpPr>
              <a:xfrm>
                <a:off x="11546664" y="3441"/>
                <a:ext cx="645336" cy="3505200"/>
                <a:chOff x="11546664" y="2346960"/>
                <a:chExt cx="645336" cy="3505200"/>
              </a:xfrm>
            </p:grpSpPr>
            <p:pic>
              <p:nvPicPr>
                <p:cNvPr id="4" name="Picture 3">
                  <a:extLst>
                    <a:ext uri="{FF2B5EF4-FFF2-40B4-BE49-F238E27FC236}">
                      <a16:creationId xmlns:a16="http://schemas.microsoft.com/office/drawing/2014/main" id="{C613173B-751D-B59D-D9B5-19904F312249}"/>
                    </a:ext>
                  </a:extLst>
                </p:cNvPr>
                <p:cNvPicPr>
                  <a:picLocks noChangeAspect="1"/>
                </p:cNvPicPr>
                <p:nvPr/>
              </p:nvPicPr>
              <p:blipFill rotWithShape="1">
                <a:blip r:embed="rId5"/>
                <a:srcRect l="82707" t="60005" r="12000" b="17317"/>
                <a:stretch/>
              </p:blipFill>
              <p:spPr>
                <a:xfrm>
                  <a:off x="11546664" y="4297680"/>
                  <a:ext cx="645336" cy="1554480"/>
                </a:xfrm>
                <a:prstGeom prst="rect">
                  <a:avLst/>
                </a:prstGeom>
              </p:spPr>
            </p:pic>
            <p:pic>
              <p:nvPicPr>
                <p:cNvPr id="5" name="Picture 4">
                  <a:extLst>
                    <a:ext uri="{FF2B5EF4-FFF2-40B4-BE49-F238E27FC236}">
                      <a16:creationId xmlns:a16="http://schemas.microsoft.com/office/drawing/2014/main" id="{76AF8094-5191-6C3D-A507-3D47AC724B2D}"/>
                    </a:ext>
                  </a:extLst>
                </p:cNvPr>
                <p:cNvPicPr>
                  <a:picLocks noChangeAspect="1"/>
                </p:cNvPicPr>
                <p:nvPr/>
              </p:nvPicPr>
              <p:blipFill rotWithShape="1">
                <a:blip r:embed="rId5"/>
                <a:srcRect l="82707" t="53779" r="12000" b="17317"/>
                <a:stretch/>
              </p:blipFill>
              <p:spPr>
                <a:xfrm>
                  <a:off x="11546664" y="2346960"/>
                  <a:ext cx="645335" cy="1981200"/>
                </a:xfrm>
                <a:prstGeom prst="rect">
                  <a:avLst/>
                </a:prstGeom>
              </p:spPr>
            </p:pic>
          </p:grpSp>
          <p:grpSp>
            <p:nvGrpSpPr>
              <p:cNvPr id="8" name="Group 7">
                <a:extLst>
                  <a:ext uri="{FF2B5EF4-FFF2-40B4-BE49-F238E27FC236}">
                    <a16:creationId xmlns:a16="http://schemas.microsoft.com/office/drawing/2014/main" id="{6A9800EE-542C-33E5-0DB7-67A34702740B}"/>
                  </a:ext>
                </a:extLst>
              </p:cNvPr>
              <p:cNvGrpSpPr/>
              <p:nvPr/>
            </p:nvGrpSpPr>
            <p:grpSpPr>
              <a:xfrm>
                <a:off x="11546662" y="3066191"/>
                <a:ext cx="645338" cy="3505200"/>
                <a:chOff x="11546662" y="2346960"/>
                <a:chExt cx="645338" cy="3505200"/>
              </a:xfrm>
            </p:grpSpPr>
            <p:pic>
              <p:nvPicPr>
                <p:cNvPr id="9" name="Picture 8">
                  <a:extLst>
                    <a:ext uri="{FF2B5EF4-FFF2-40B4-BE49-F238E27FC236}">
                      <a16:creationId xmlns:a16="http://schemas.microsoft.com/office/drawing/2014/main" id="{768B7685-EE5B-0029-05BF-F21BD5A5C695}"/>
                    </a:ext>
                  </a:extLst>
                </p:cNvPr>
                <p:cNvPicPr>
                  <a:picLocks noChangeAspect="1"/>
                </p:cNvPicPr>
                <p:nvPr/>
              </p:nvPicPr>
              <p:blipFill rotWithShape="1">
                <a:blip r:embed="rId5"/>
                <a:srcRect l="82707" t="60005" r="12000" b="17317"/>
                <a:stretch/>
              </p:blipFill>
              <p:spPr>
                <a:xfrm>
                  <a:off x="11546662" y="4297680"/>
                  <a:ext cx="645338" cy="1554480"/>
                </a:xfrm>
                <a:prstGeom prst="rect">
                  <a:avLst/>
                </a:prstGeom>
              </p:spPr>
            </p:pic>
            <p:pic>
              <p:nvPicPr>
                <p:cNvPr id="10" name="Picture 9">
                  <a:extLst>
                    <a:ext uri="{FF2B5EF4-FFF2-40B4-BE49-F238E27FC236}">
                      <a16:creationId xmlns:a16="http://schemas.microsoft.com/office/drawing/2014/main" id="{499BD954-E196-11DA-82BE-CBB1FA4F03AE}"/>
                    </a:ext>
                  </a:extLst>
                </p:cNvPr>
                <p:cNvPicPr>
                  <a:picLocks noChangeAspect="1"/>
                </p:cNvPicPr>
                <p:nvPr/>
              </p:nvPicPr>
              <p:blipFill rotWithShape="1">
                <a:blip r:embed="rId5"/>
                <a:srcRect l="82707" t="53779" r="12000" b="17317"/>
                <a:stretch/>
              </p:blipFill>
              <p:spPr>
                <a:xfrm>
                  <a:off x="11546662" y="2346960"/>
                  <a:ext cx="645337" cy="1981200"/>
                </a:xfrm>
                <a:prstGeom prst="rect">
                  <a:avLst/>
                </a:prstGeom>
              </p:spPr>
            </p:pic>
          </p:grpSp>
        </p:grpSp>
        <p:pic>
          <p:nvPicPr>
            <p:cNvPr id="12" name="Picture 11">
              <a:extLst>
                <a:ext uri="{FF2B5EF4-FFF2-40B4-BE49-F238E27FC236}">
                  <a16:creationId xmlns:a16="http://schemas.microsoft.com/office/drawing/2014/main" id="{43BE0F4A-EE1A-1068-1D0B-284C9A7A0D4A}"/>
                </a:ext>
              </a:extLst>
            </p:cNvPr>
            <p:cNvPicPr>
              <a:picLocks noChangeAspect="1"/>
            </p:cNvPicPr>
            <p:nvPr/>
          </p:nvPicPr>
          <p:blipFill rotWithShape="1">
            <a:blip r:embed="rId5"/>
            <a:srcRect l="82707" t="58596" r="12000" b="35263"/>
            <a:stretch/>
          </p:blipFill>
          <p:spPr>
            <a:xfrm>
              <a:off x="11546660" y="6437064"/>
              <a:ext cx="645339" cy="420936"/>
            </a:xfrm>
            <a:prstGeom prst="rect">
              <a:avLst/>
            </a:prstGeom>
          </p:spPr>
        </p:pic>
      </p:grpSp>
      <p:sp>
        <p:nvSpPr>
          <p:cNvPr id="14" name="TextBox 13">
            <a:extLst>
              <a:ext uri="{FF2B5EF4-FFF2-40B4-BE49-F238E27FC236}">
                <a16:creationId xmlns:a16="http://schemas.microsoft.com/office/drawing/2014/main" id="{C411ED76-6A3F-8153-6A4A-4DB4825FD61C}"/>
              </a:ext>
            </a:extLst>
          </p:cNvPr>
          <p:cNvSpPr txBox="1"/>
          <p:nvPr/>
        </p:nvSpPr>
        <p:spPr>
          <a:xfrm>
            <a:off x="3612892" y="-29467"/>
            <a:ext cx="4005170" cy="523220"/>
          </a:xfrm>
          <a:prstGeom prst="rect">
            <a:avLst/>
          </a:prstGeom>
          <a:noFill/>
        </p:spPr>
        <p:txBody>
          <a:bodyPr wrap="square" rtlCol="0">
            <a:spAutoFit/>
          </a:bodyPr>
          <a:lstStyle/>
          <a:p>
            <a:pPr algn="ctr"/>
            <a:r>
              <a:rPr lang="en-US" sz="2800" b="1">
                <a:solidFill>
                  <a:schemeClr val="bg1"/>
                </a:solidFill>
              </a:rPr>
              <a:t>Attainment Targets:</a:t>
            </a:r>
          </a:p>
        </p:txBody>
      </p:sp>
      <p:grpSp>
        <p:nvGrpSpPr>
          <p:cNvPr id="3" name="Group 2">
            <a:extLst>
              <a:ext uri="{FF2B5EF4-FFF2-40B4-BE49-F238E27FC236}">
                <a16:creationId xmlns:a16="http://schemas.microsoft.com/office/drawing/2014/main" id="{0BA6E501-A8B5-2AF0-8FC5-A4AB6C4BB2C1}"/>
              </a:ext>
            </a:extLst>
          </p:cNvPr>
          <p:cNvGrpSpPr/>
          <p:nvPr/>
        </p:nvGrpSpPr>
        <p:grpSpPr>
          <a:xfrm>
            <a:off x="-138977" y="390331"/>
            <a:ext cx="3577724" cy="6084921"/>
            <a:chOff x="2239569" y="1255846"/>
            <a:chExt cx="3317692" cy="6084921"/>
          </a:xfrm>
        </p:grpSpPr>
        <p:pic>
          <p:nvPicPr>
            <p:cNvPr id="69" name="Picture 68">
              <a:extLst>
                <a:ext uri="{FF2B5EF4-FFF2-40B4-BE49-F238E27FC236}">
                  <a16:creationId xmlns:a16="http://schemas.microsoft.com/office/drawing/2014/main" id="{DDED001A-E11D-E79D-1D8B-7ECF87AE79C3}"/>
                </a:ext>
              </a:extLst>
            </p:cNvPr>
            <p:cNvPicPr>
              <a:picLocks noChangeAspect="1"/>
            </p:cNvPicPr>
            <p:nvPr/>
          </p:nvPicPr>
          <p:blipFill rotWithShape="1">
            <a:blip r:embed="rId3"/>
            <a:srcRect l="22583" t="-4478"/>
            <a:stretch/>
          </p:blipFill>
          <p:spPr>
            <a:xfrm>
              <a:off x="2394251" y="5300439"/>
              <a:ext cx="288648" cy="353375"/>
            </a:xfrm>
            <a:prstGeom prst="rect">
              <a:avLst/>
            </a:prstGeom>
          </p:spPr>
        </p:pic>
        <p:grpSp>
          <p:nvGrpSpPr>
            <p:cNvPr id="52" name="Group 51">
              <a:extLst>
                <a:ext uri="{FF2B5EF4-FFF2-40B4-BE49-F238E27FC236}">
                  <a16:creationId xmlns:a16="http://schemas.microsoft.com/office/drawing/2014/main" id="{89E13906-88CE-B455-B2ED-E910475CA902}"/>
                </a:ext>
              </a:extLst>
            </p:cNvPr>
            <p:cNvGrpSpPr/>
            <p:nvPr/>
          </p:nvGrpSpPr>
          <p:grpSpPr>
            <a:xfrm>
              <a:off x="2239569" y="1255846"/>
              <a:ext cx="3317692" cy="6084921"/>
              <a:chOff x="2768647" y="1263271"/>
              <a:chExt cx="3652291" cy="6084921"/>
            </a:xfrm>
          </p:grpSpPr>
          <p:sp>
            <p:nvSpPr>
              <p:cNvPr id="19" name="TextBox 18">
                <a:extLst>
                  <a:ext uri="{FF2B5EF4-FFF2-40B4-BE49-F238E27FC236}">
                    <a16:creationId xmlns:a16="http://schemas.microsoft.com/office/drawing/2014/main" id="{C60E0EB9-B371-E7A7-FB51-8C7EDD4AA286}"/>
                  </a:ext>
                </a:extLst>
              </p:cNvPr>
              <p:cNvSpPr txBox="1"/>
              <p:nvPr/>
            </p:nvSpPr>
            <p:spPr>
              <a:xfrm>
                <a:off x="2768647" y="1263271"/>
                <a:ext cx="2505337" cy="553998"/>
              </a:xfrm>
              <a:prstGeom prst="rect">
                <a:avLst/>
              </a:prstGeom>
              <a:noFill/>
            </p:spPr>
            <p:txBody>
              <a:bodyPr wrap="square" rtlCol="0">
                <a:spAutoFit/>
              </a:bodyPr>
              <a:lstStyle/>
              <a:p>
                <a:pPr algn="ctr"/>
                <a:r>
                  <a:rPr lang="en-US" sz="2400" b="1">
                    <a:solidFill>
                      <a:schemeClr val="bg1"/>
                    </a:solidFill>
                  </a:rPr>
                  <a:t>Key Stage 3 &amp; 4</a:t>
                </a:r>
                <a:r>
                  <a:rPr lang="en-US" sz="3000" b="1">
                    <a:solidFill>
                      <a:schemeClr val="bg1"/>
                    </a:solidFill>
                  </a:rPr>
                  <a:t> </a:t>
                </a:r>
              </a:p>
            </p:txBody>
          </p:sp>
          <p:grpSp>
            <p:nvGrpSpPr>
              <p:cNvPr id="30" name="Group 29">
                <a:extLst>
                  <a:ext uri="{FF2B5EF4-FFF2-40B4-BE49-F238E27FC236}">
                    <a16:creationId xmlns:a16="http://schemas.microsoft.com/office/drawing/2014/main" id="{4F153554-E741-3606-0247-C63E00175DE0}"/>
                  </a:ext>
                </a:extLst>
              </p:cNvPr>
              <p:cNvGrpSpPr/>
              <p:nvPr/>
            </p:nvGrpSpPr>
            <p:grpSpPr>
              <a:xfrm>
                <a:off x="3149619" y="1865153"/>
                <a:ext cx="3271319" cy="5483039"/>
                <a:chOff x="422643" y="1855836"/>
                <a:chExt cx="3271319" cy="5483039"/>
              </a:xfrm>
            </p:grpSpPr>
            <p:sp>
              <p:nvSpPr>
                <p:cNvPr id="32" name="TextBox 31">
                  <a:extLst>
                    <a:ext uri="{FF2B5EF4-FFF2-40B4-BE49-F238E27FC236}">
                      <a16:creationId xmlns:a16="http://schemas.microsoft.com/office/drawing/2014/main" id="{DDD712CC-5CB4-2EC2-109C-ADF3C6A904DD}"/>
                    </a:ext>
                  </a:extLst>
                </p:cNvPr>
                <p:cNvSpPr txBox="1"/>
                <p:nvPr/>
              </p:nvSpPr>
              <p:spPr>
                <a:xfrm>
                  <a:off x="428838" y="1855836"/>
                  <a:ext cx="3265124" cy="1284967"/>
                </a:xfrm>
                <a:prstGeom prst="rect">
                  <a:avLst/>
                </a:prstGeom>
                <a:noFill/>
              </p:spPr>
              <p:txBody>
                <a:bodyPr wrap="square" rtlCol="0">
                  <a:spAutoFit/>
                </a:bodyPr>
                <a:lstStyle/>
                <a:p>
                  <a:r>
                    <a:rPr lang="en-US" sz="1550">
                      <a:solidFill>
                        <a:schemeClr val="bg1"/>
                      </a:solidFill>
                    </a:rPr>
                    <a:t>Understand and use a range of tactics and strategies to overcome opponents during team and individual games. E.g. badminton, basketball, football, tennis</a:t>
                  </a:r>
                </a:p>
              </p:txBody>
            </p:sp>
            <p:sp>
              <p:nvSpPr>
                <p:cNvPr id="33" name="TextBox 32">
                  <a:extLst>
                    <a:ext uri="{FF2B5EF4-FFF2-40B4-BE49-F238E27FC236}">
                      <a16:creationId xmlns:a16="http://schemas.microsoft.com/office/drawing/2014/main" id="{7C663FC2-66E7-D30A-3983-C0243C4398E9}"/>
                    </a:ext>
                  </a:extLst>
                </p:cNvPr>
                <p:cNvSpPr txBox="1"/>
                <p:nvPr/>
              </p:nvSpPr>
              <p:spPr>
                <a:xfrm>
                  <a:off x="445370" y="3276959"/>
                  <a:ext cx="3209777" cy="2031325"/>
                </a:xfrm>
                <a:prstGeom prst="rect">
                  <a:avLst/>
                </a:prstGeom>
                <a:noFill/>
              </p:spPr>
              <p:txBody>
                <a:bodyPr wrap="square" rtlCol="0">
                  <a:spAutoFit/>
                </a:bodyPr>
                <a:lstStyle/>
                <a:p>
                  <a:r>
                    <a:rPr lang="en-US" sz="1550">
                      <a:solidFill>
                        <a:schemeClr val="bg1"/>
                      </a:solidFill>
                    </a:rPr>
                    <a:t>Communicate effectively and show ability to use problem solving skills during activities. Display awareness of social and emotional skills and an ability to regulate their own emotions during sports and competitive activities</a:t>
                  </a:r>
                </a:p>
                <a:p>
                  <a:endParaRPr lang="en-US" sz="1400">
                    <a:solidFill>
                      <a:schemeClr val="bg1"/>
                    </a:solidFill>
                  </a:endParaRPr>
                </a:p>
              </p:txBody>
            </p:sp>
            <p:sp>
              <p:nvSpPr>
                <p:cNvPr id="35" name="TextBox 34">
                  <a:extLst>
                    <a:ext uri="{FF2B5EF4-FFF2-40B4-BE49-F238E27FC236}">
                      <a16:creationId xmlns:a16="http://schemas.microsoft.com/office/drawing/2014/main" id="{11906C98-DE76-3B80-AE1E-2E5D889D9B5E}"/>
                    </a:ext>
                  </a:extLst>
                </p:cNvPr>
                <p:cNvSpPr txBox="1"/>
                <p:nvPr/>
              </p:nvSpPr>
              <p:spPr>
                <a:xfrm>
                  <a:off x="422643" y="5338327"/>
                  <a:ext cx="3184142" cy="2000548"/>
                </a:xfrm>
                <a:prstGeom prst="rect">
                  <a:avLst/>
                </a:prstGeom>
                <a:noFill/>
              </p:spPr>
              <p:txBody>
                <a:bodyPr wrap="square" rtlCol="0">
                  <a:spAutoFit/>
                </a:bodyPr>
                <a:lstStyle/>
                <a:p>
                  <a:r>
                    <a:rPr lang="en-US" sz="1550">
                      <a:solidFill>
                        <a:schemeClr val="bg1"/>
                      </a:solidFill>
                    </a:rPr>
                    <a:t>Develop and improve their technique to improve their own performance in sport. Show an ability to self evaluate their own performance and show improvements to achieve their own personal best in a range of sports and activities</a:t>
                  </a:r>
                </a:p>
              </p:txBody>
            </p:sp>
          </p:grpSp>
        </p:grpSp>
        <p:pic>
          <p:nvPicPr>
            <p:cNvPr id="68" name="Picture 67">
              <a:extLst>
                <a:ext uri="{FF2B5EF4-FFF2-40B4-BE49-F238E27FC236}">
                  <a16:creationId xmlns:a16="http://schemas.microsoft.com/office/drawing/2014/main" id="{C7D8508F-139A-979E-68BF-90137207D530}"/>
                </a:ext>
              </a:extLst>
            </p:cNvPr>
            <p:cNvPicPr>
              <a:picLocks noChangeAspect="1"/>
            </p:cNvPicPr>
            <p:nvPr/>
          </p:nvPicPr>
          <p:blipFill rotWithShape="1">
            <a:blip r:embed="rId3"/>
            <a:srcRect l="28926" t="-9100" r="28019" b="-34399"/>
            <a:stretch/>
          </p:blipFill>
          <p:spPr>
            <a:xfrm>
              <a:off x="2426849" y="3220309"/>
              <a:ext cx="160525" cy="485351"/>
            </a:xfrm>
            <a:prstGeom prst="rect">
              <a:avLst/>
            </a:prstGeom>
          </p:spPr>
        </p:pic>
        <p:pic>
          <p:nvPicPr>
            <p:cNvPr id="75" name="Picture 74">
              <a:extLst>
                <a:ext uri="{FF2B5EF4-FFF2-40B4-BE49-F238E27FC236}">
                  <a16:creationId xmlns:a16="http://schemas.microsoft.com/office/drawing/2014/main" id="{4AD54D60-5E39-B44E-DB82-668D839A6C44}"/>
                </a:ext>
              </a:extLst>
            </p:cNvPr>
            <p:cNvPicPr>
              <a:picLocks noChangeAspect="1"/>
            </p:cNvPicPr>
            <p:nvPr/>
          </p:nvPicPr>
          <p:blipFill rotWithShape="1">
            <a:blip r:embed="rId3"/>
            <a:srcRect l="28926" t="12477" r="25109"/>
            <a:stretch/>
          </p:blipFill>
          <p:spPr>
            <a:xfrm>
              <a:off x="2426849" y="1857728"/>
              <a:ext cx="171376" cy="296028"/>
            </a:xfrm>
            <a:prstGeom prst="rect">
              <a:avLst/>
            </a:prstGeom>
          </p:spPr>
        </p:pic>
      </p:grpSp>
    </p:spTree>
    <p:extLst>
      <p:ext uri="{BB962C8B-B14F-4D97-AF65-F5344CB8AC3E}">
        <p14:creationId xmlns:p14="http://schemas.microsoft.com/office/powerpoint/2010/main" val="3900142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DF9761A-16EE-875D-CB0E-5D90E6DF8E32}"/>
              </a:ext>
            </a:extLst>
          </p:cNvPr>
          <p:cNvPicPr>
            <a:picLocks noChangeAspect="1"/>
          </p:cNvPicPr>
          <p:nvPr/>
        </p:nvPicPr>
        <p:blipFill rotWithShape="1">
          <a:blip r:embed="rId2"/>
          <a:srcRect l="33508" t="40210" r="15201" b="35477"/>
          <a:stretch/>
        </p:blipFill>
        <p:spPr>
          <a:xfrm>
            <a:off x="0" y="0"/>
            <a:ext cx="3824747" cy="1019331"/>
          </a:xfrm>
          <a:prstGeom prst="rect">
            <a:avLst/>
          </a:prstGeom>
        </p:spPr>
      </p:pic>
      <p:sp>
        <p:nvSpPr>
          <p:cNvPr id="2" name="TextBox 1">
            <a:extLst>
              <a:ext uri="{FF2B5EF4-FFF2-40B4-BE49-F238E27FC236}">
                <a16:creationId xmlns:a16="http://schemas.microsoft.com/office/drawing/2014/main" id="{7CB87E8C-8DC6-B8E5-9629-9EC1577BC492}"/>
              </a:ext>
            </a:extLst>
          </p:cNvPr>
          <p:cNvSpPr txBox="1"/>
          <p:nvPr/>
        </p:nvSpPr>
        <p:spPr>
          <a:xfrm>
            <a:off x="4093415" y="496111"/>
            <a:ext cx="4005170" cy="523220"/>
          </a:xfrm>
          <a:prstGeom prst="rect">
            <a:avLst/>
          </a:prstGeom>
          <a:noFill/>
        </p:spPr>
        <p:txBody>
          <a:bodyPr wrap="square" rtlCol="0">
            <a:spAutoFit/>
          </a:bodyPr>
          <a:lstStyle/>
          <a:p>
            <a:pPr algn="ctr"/>
            <a:r>
              <a:rPr lang="en-US" sz="2800" b="1">
                <a:solidFill>
                  <a:srgbClr val="FFC000"/>
                </a:solidFill>
              </a:rPr>
              <a:t>Session Themes</a:t>
            </a:r>
          </a:p>
        </p:txBody>
      </p:sp>
      <p:grpSp>
        <p:nvGrpSpPr>
          <p:cNvPr id="15" name="Group 14">
            <a:extLst>
              <a:ext uri="{FF2B5EF4-FFF2-40B4-BE49-F238E27FC236}">
                <a16:creationId xmlns:a16="http://schemas.microsoft.com/office/drawing/2014/main" id="{F699B0DE-879F-D958-1251-333A517FF752}"/>
              </a:ext>
            </a:extLst>
          </p:cNvPr>
          <p:cNvGrpSpPr/>
          <p:nvPr/>
        </p:nvGrpSpPr>
        <p:grpSpPr>
          <a:xfrm>
            <a:off x="8502860" y="4058142"/>
            <a:ext cx="3426541" cy="2449437"/>
            <a:chOff x="516194" y="1409480"/>
            <a:chExt cx="3426541" cy="2449437"/>
          </a:xfrm>
        </p:grpSpPr>
        <p:sp>
          <p:nvSpPr>
            <p:cNvPr id="10" name="Freeform 5">
              <a:extLst>
                <a:ext uri="{FF2B5EF4-FFF2-40B4-BE49-F238E27FC236}">
                  <a16:creationId xmlns:a16="http://schemas.microsoft.com/office/drawing/2014/main" id="{465AA56D-E9BF-E3BC-6AA0-8C96A29EAFC0}"/>
                </a:ext>
              </a:extLst>
            </p:cNvPr>
            <p:cNvSpPr>
              <a:spLocks/>
            </p:cNvSpPr>
            <p:nvPr/>
          </p:nvSpPr>
          <p:spPr bwMode="auto">
            <a:xfrm>
              <a:off x="1007646" y="1409480"/>
              <a:ext cx="1986277" cy="1864662"/>
            </a:xfrm>
            <a:custGeom>
              <a:avLst/>
              <a:gdLst>
                <a:gd name="connsiteX0" fmla="*/ 8747 w 933174"/>
                <a:gd name="connsiteY0" fmla="*/ 381241 h 936654"/>
                <a:gd name="connsiteX1" fmla="*/ 6285 w 933174"/>
                <a:gd name="connsiteY1" fmla="*/ 405749 h 936654"/>
                <a:gd name="connsiteX2" fmla="*/ 3733 w 933174"/>
                <a:gd name="connsiteY2" fmla="*/ 404727 h 936654"/>
                <a:gd name="connsiteX3" fmla="*/ 12144 w 933174"/>
                <a:gd name="connsiteY3" fmla="*/ 365328 h 936654"/>
                <a:gd name="connsiteX4" fmla="*/ 8747 w 933174"/>
                <a:gd name="connsiteY4" fmla="*/ 381241 h 936654"/>
                <a:gd name="connsiteX5" fmla="*/ 9480 w 933174"/>
                <a:gd name="connsiteY5" fmla="*/ 373943 h 936654"/>
                <a:gd name="connsiteX6" fmla="*/ 13599 w 933174"/>
                <a:gd name="connsiteY6" fmla="*/ 358511 h 936654"/>
                <a:gd name="connsiteX7" fmla="*/ 14203 w 933174"/>
                <a:gd name="connsiteY7" fmla="*/ 358671 h 936654"/>
                <a:gd name="connsiteX8" fmla="*/ 12144 w 933174"/>
                <a:gd name="connsiteY8" fmla="*/ 365328 h 936654"/>
                <a:gd name="connsiteX9" fmla="*/ 903196 w 933174"/>
                <a:gd name="connsiteY9" fmla="*/ 307661 h 936654"/>
                <a:gd name="connsiteX10" fmla="*/ 923695 w 933174"/>
                <a:gd name="connsiteY10" fmla="*/ 373943 h 936654"/>
                <a:gd name="connsiteX11" fmla="*/ 933174 w 933174"/>
                <a:gd name="connsiteY11" fmla="*/ 468327 h 936654"/>
                <a:gd name="connsiteX12" fmla="*/ 466587 w 933174"/>
                <a:gd name="connsiteY12" fmla="*/ 936654 h 936654"/>
                <a:gd name="connsiteX13" fmla="*/ 0 w 933174"/>
                <a:gd name="connsiteY13" fmla="*/ 468327 h 936654"/>
                <a:gd name="connsiteX14" fmla="*/ 6285 w 933174"/>
                <a:gd name="connsiteY14" fmla="*/ 405749 h 936654"/>
                <a:gd name="connsiteX15" fmla="*/ 42377 w 933174"/>
                <a:gd name="connsiteY15" fmla="*/ 420201 h 936654"/>
                <a:gd name="connsiteX16" fmla="*/ 90889 w 933174"/>
                <a:gd name="connsiteY16" fmla="*/ 424534 h 936654"/>
                <a:gd name="connsiteX17" fmla="*/ 108978 w 933174"/>
                <a:gd name="connsiteY17" fmla="*/ 518616 h 936654"/>
                <a:gd name="connsiteX18" fmla="*/ 358936 w 933174"/>
                <a:gd name="connsiteY18" fmla="*/ 668818 h 936654"/>
                <a:gd name="connsiteX19" fmla="*/ 419781 w 933174"/>
                <a:gd name="connsiteY19" fmla="*/ 700179 h 936654"/>
                <a:gd name="connsiteX20" fmla="*/ 490492 w 933174"/>
                <a:gd name="connsiteY20" fmla="*/ 627554 h 936654"/>
                <a:gd name="connsiteX21" fmla="*/ 653294 w 933174"/>
                <a:gd name="connsiteY21" fmla="*/ 564832 h 936654"/>
                <a:gd name="connsiteX22" fmla="*/ 738805 w 933174"/>
                <a:gd name="connsiteY22" fmla="*/ 624253 h 936654"/>
                <a:gd name="connsiteX23" fmla="*/ 885650 w 933174"/>
                <a:gd name="connsiteY23" fmla="*/ 409085 h 936654"/>
                <a:gd name="connsiteX24" fmla="*/ 902629 w 933174"/>
                <a:gd name="connsiteY24" fmla="*/ 305826 h 936654"/>
                <a:gd name="connsiteX25" fmla="*/ 903251 w 933174"/>
                <a:gd name="connsiteY25" fmla="*/ 307343 h 936654"/>
                <a:gd name="connsiteX26" fmla="*/ 903196 w 933174"/>
                <a:gd name="connsiteY26" fmla="*/ 307661 h 936654"/>
                <a:gd name="connsiteX27" fmla="*/ 466587 w 933174"/>
                <a:gd name="connsiteY27" fmla="*/ 0 h 936654"/>
                <a:gd name="connsiteX28" fmla="*/ 896508 w 933174"/>
                <a:gd name="connsiteY28" fmla="*/ 286033 h 936654"/>
                <a:gd name="connsiteX29" fmla="*/ 902629 w 933174"/>
                <a:gd name="connsiteY29" fmla="*/ 305826 h 936654"/>
                <a:gd name="connsiteX30" fmla="*/ 891740 w 933174"/>
                <a:gd name="connsiteY30" fmla="*/ 279284 h 936654"/>
                <a:gd name="connsiteX31" fmla="*/ 748672 w 933174"/>
                <a:gd name="connsiteY31" fmla="*/ 540074 h 936654"/>
                <a:gd name="connsiteX32" fmla="*/ 674672 w 933174"/>
                <a:gd name="connsiteY32" fmla="*/ 465798 h 936654"/>
                <a:gd name="connsiteX33" fmla="*/ 743739 w 933174"/>
                <a:gd name="connsiteY33" fmla="*/ 285886 h 936654"/>
                <a:gd name="connsiteX34" fmla="*/ 816095 w 933174"/>
                <a:gd name="connsiteY34" fmla="*/ 292488 h 936654"/>
                <a:gd name="connsiteX35" fmla="*/ 722361 w 933174"/>
                <a:gd name="connsiteY35" fmla="*/ 214911 h 936654"/>
                <a:gd name="connsiteX36" fmla="*/ 641782 w 933174"/>
                <a:gd name="connsiteY36" fmla="*/ 540074 h 936654"/>
                <a:gd name="connsiteX37" fmla="*/ 510226 w 933174"/>
                <a:gd name="connsiteY37" fmla="*/ 566483 h 936654"/>
                <a:gd name="connsiteX38" fmla="*/ 516804 w 933174"/>
                <a:gd name="connsiteY38" fmla="*/ 455895 h 936654"/>
                <a:gd name="connsiteX39" fmla="*/ 559559 w 933174"/>
                <a:gd name="connsiteY39" fmla="*/ 495508 h 936654"/>
                <a:gd name="connsiteX40" fmla="*/ 579293 w 933174"/>
                <a:gd name="connsiteY40" fmla="*/ 398125 h 936654"/>
                <a:gd name="connsiteX41" fmla="*/ 511870 w 933174"/>
                <a:gd name="connsiteY41" fmla="*/ 398125 h 936654"/>
                <a:gd name="connsiteX42" fmla="*/ 478981 w 933174"/>
                <a:gd name="connsiteY42" fmla="*/ 343656 h 936654"/>
                <a:gd name="connsiteX43" fmla="*/ 444447 w 933174"/>
                <a:gd name="connsiteY43" fmla="*/ 447642 h 936654"/>
                <a:gd name="connsiteX44" fmla="*/ 413203 w 933174"/>
                <a:gd name="connsiteY44" fmla="*/ 549977 h 936654"/>
                <a:gd name="connsiteX45" fmla="*/ 449381 w 933174"/>
                <a:gd name="connsiteY45" fmla="*/ 500460 h 936654"/>
                <a:gd name="connsiteX46" fmla="*/ 472403 w 933174"/>
                <a:gd name="connsiteY46" fmla="*/ 594542 h 936654"/>
                <a:gd name="connsiteX47" fmla="*/ 475692 w 933174"/>
                <a:gd name="connsiteY47" fmla="*/ 602795 h 936654"/>
                <a:gd name="connsiteX48" fmla="*/ 381958 w 933174"/>
                <a:gd name="connsiteY48" fmla="*/ 629204 h 936654"/>
                <a:gd name="connsiteX49" fmla="*/ 345780 w 933174"/>
                <a:gd name="connsiteY49" fmla="*/ 482304 h 936654"/>
                <a:gd name="connsiteX50" fmla="*/ 329335 w 933174"/>
                <a:gd name="connsiteY50" fmla="*/ 619301 h 936654"/>
                <a:gd name="connsiteX51" fmla="*/ 159956 w 933174"/>
                <a:gd name="connsiteY51" fmla="*/ 541724 h 936654"/>
                <a:gd name="connsiteX52" fmla="*/ 156667 w 933174"/>
                <a:gd name="connsiteY52" fmla="*/ 465798 h 936654"/>
                <a:gd name="connsiteX53" fmla="*/ 163245 w 933174"/>
                <a:gd name="connsiteY53" fmla="*/ 408028 h 936654"/>
                <a:gd name="connsiteX54" fmla="*/ 304669 w 933174"/>
                <a:gd name="connsiteY54" fmla="*/ 274332 h 936654"/>
                <a:gd name="connsiteX55" fmla="*/ 108978 w 933174"/>
                <a:gd name="connsiteY55" fmla="*/ 365113 h 936654"/>
                <a:gd name="connsiteX56" fmla="*/ 58822 w 933174"/>
                <a:gd name="connsiteY56" fmla="*/ 370478 h 936654"/>
                <a:gd name="connsiteX57" fmla="*/ 14203 w 933174"/>
                <a:gd name="connsiteY57" fmla="*/ 358671 h 936654"/>
                <a:gd name="connsiteX58" fmla="*/ 36667 w 933174"/>
                <a:gd name="connsiteY58" fmla="*/ 286033 h 936654"/>
                <a:gd name="connsiteX59" fmla="*/ 466587 w 933174"/>
                <a:gd name="connsiteY59" fmla="*/ 0 h 936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33174" h="936654">
                  <a:moveTo>
                    <a:pt x="8747" y="381241"/>
                  </a:moveTo>
                  <a:lnTo>
                    <a:pt x="6285" y="405749"/>
                  </a:lnTo>
                  <a:lnTo>
                    <a:pt x="3733" y="404727"/>
                  </a:lnTo>
                  <a:close/>
                  <a:moveTo>
                    <a:pt x="12144" y="365328"/>
                  </a:moveTo>
                  <a:lnTo>
                    <a:pt x="8747" y="381241"/>
                  </a:lnTo>
                  <a:lnTo>
                    <a:pt x="9480" y="373943"/>
                  </a:lnTo>
                  <a:close/>
                  <a:moveTo>
                    <a:pt x="13599" y="358511"/>
                  </a:moveTo>
                  <a:lnTo>
                    <a:pt x="14203" y="358671"/>
                  </a:lnTo>
                  <a:lnTo>
                    <a:pt x="12144" y="365328"/>
                  </a:lnTo>
                  <a:close/>
                  <a:moveTo>
                    <a:pt x="903196" y="307661"/>
                  </a:moveTo>
                  <a:lnTo>
                    <a:pt x="923695" y="373943"/>
                  </a:lnTo>
                  <a:cubicBezTo>
                    <a:pt x="929910" y="404430"/>
                    <a:pt x="933174" y="435996"/>
                    <a:pt x="933174" y="468327"/>
                  </a:cubicBezTo>
                  <a:cubicBezTo>
                    <a:pt x="933174" y="726977"/>
                    <a:pt x="724276" y="936654"/>
                    <a:pt x="466587" y="936654"/>
                  </a:cubicBezTo>
                  <a:cubicBezTo>
                    <a:pt x="208898" y="936654"/>
                    <a:pt x="0" y="726977"/>
                    <a:pt x="0" y="468327"/>
                  </a:cubicBezTo>
                  <a:lnTo>
                    <a:pt x="6285" y="405749"/>
                  </a:lnTo>
                  <a:lnTo>
                    <a:pt x="42377" y="420201"/>
                  </a:lnTo>
                  <a:cubicBezTo>
                    <a:pt x="56766" y="423708"/>
                    <a:pt x="72800" y="425359"/>
                    <a:pt x="90889" y="424534"/>
                  </a:cubicBezTo>
                  <a:cubicBezTo>
                    <a:pt x="84311" y="444341"/>
                    <a:pt x="85956" y="488906"/>
                    <a:pt x="108978" y="518616"/>
                  </a:cubicBezTo>
                  <a:cubicBezTo>
                    <a:pt x="2088" y="738142"/>
                    <a:pt x="275068" y="863585"/>
                    <a:pt x="358936" y="668818"/>
                  </a:cubicBezTo>
                  <a:cubicBezTo>
                    <a:pt x="375380" y="688625"/>
                    <a:pt x="395114" y="700179"/>
                    <a:pt x="419781" y="700179"/>
                  </a:cubicBezTo>
                  <a:cubicBezTo>
                    <a:pt x="452670" y="698528"/>
                    <a:pt x="478981" y="668818"/>
                    <a:pt x="490492" y="627554"/>
                  </a:cubicBezTo>
                  <a:cubicBezTo>
                    <a:pt x="536537" y="685324"/>
                    <a:pt x="628627" y="695227"/>
                    <a:pt x="653294" y="564832"/>
                  </a:cubicBezTo>
                  <a:cubicBezTo>
                    <a:pt x="674672" y="601145"/>
                    <a:pt x="702627" y="624253"/>
                    <a:pt x="738805" y="624253"/>
                  </a:cubicBezTo>
                  <a:cubicBezTo>
                    <a:pt x="818973" y="624253"/>
                    <a:pt x="862140" y="515625"/>
                    <a:pt x="885650" y="409085"/>
                  </a:cubicBezTo>
                  <a:close/>
                  <a:moveTo>
                    <a:pt x="902629" y="305826"/>
                  </a:moveTo>
                  <a:lnTo>
                    <a:pt x="903251" y="307343"/>
                  </a:lnTo>
                  <a:lnTo>
                    <a:pt x="903196" y="307661"/>
                  </a:lnTo>
                  <a:close/>
                  <a:moveTo>
                    <a:pt x="466587" y="0"/>
                  </a:moveTo>
                  <a:cubicBezTo>
                    <a:pt x="659854" y="0"/>
                    <a:pt x="825676" y="117943"/>
                    <a:pt x="896508" y="286033"/>
                  </a:cubicBezTo>
                  <a:lnTo>
                    <a:pt x="902629" y="305826"/>
                  </a:lnTo>
                  <a:lnTo>
                    <a:pt x="891740" y="279284"/>
                  </a:lnTo>
                  <a:cubicBezTo>
                    <a:pt x="863784" y="373366"/>
                    <a:pt x="806228" y="528520"/>
                    <a:pt x="748672" y="540074"/>
                  </a:cubicBezTo>
                  <a:cubicBezTo>
                    <a:pt x="710850" y="548326"/>
                    <a:pt x="681249" y="512014"/>
                    <a:pt x="674672" y="465798"/>
                  </a:cubicBezTo>
                  <a:cubicBezTo>
                    <a:pt x="663160" y="376667"/>
                    <a:pt x="694405" y="289187"/>
                    <a:pt x="743739" y="285886"/>
                  </a:cubicBezTo>
                  <a:cubicBezTo>
                    <a:pt x="755250" y="353559"/>
                    <a:pt x="807873" y="330451"/>
                    <a:pt x="816095" y="292488"/>
                  </a:cubicBezTo>
                  <a:cubicBezTo>
                    <a:pt x="825962" y="252875"/>
                    <a:pt x="804584" y="193454"/>
                    <a:pt x="722361" y="214911"/>
                  </a:cubicBezTo>
                  <a:cubicBezTo>
                    <a:pt x="610538" y="246272"/>
                    <a:pt x="595738" y="429485"/>
                    <a:pt x="641782" y="540074"/>
                  </a:cubicBezTo>
                  <a:cubicBezTo>
                    <a:pt x="610538" y="607747"/>
                    <a:pt x="559559" y="647361"/>
                    <a:pt x="510226" y="566483"/>
                  </a:cubicBezTo>
                  <a:cubicBezTo>
                    <a:pt x="513515" y="543375"/>
                    <a:pt x="516804" y="498809"/>
                    <a:pt x="516804" y="455895"/>
                  </a:cubicBezTo>
                  <a:cubicBezTo>
                    <a:pt x="543115" y="445991"/>
                    <a:pt x="562848" y="454244"/>
                    <a:pt x="559559" y="495508"/>
                  </a:cubicBezTo>
                  <a:cubicBezTo>
                    <a:pt x="574360" y="485605"/>
                    <a:pt x="630271" y="421233"/>
                    <a:pt x="579293" y="398125"/>
                  </a:cubicBezTo>
                  <a:cubicBezTo>
                    <a:pt x="567782" y="393173"/>
                    <a:pt x="541470" y="389872"/>
                    <a:pt x="511870" y="398125"/>
                  </a:cubicBezTo>
                  <a:cubicBezTo>
                    <a:pt x="506937" y="363463"/>
                    <a:pt x="497070" y="338704"/>
                    <a:pt x="478981" y="343656"/>
                  </a:cubicBezTo>
                  <a:cubicBezTo>
                    <a:pt x="451025" y="351909"/>
                    <a:pt x="442803" y="396474"/>
                    <a:pt x="444447" y="447642"/>
                  </a:cubicBezTo>
                  <a:cubicBezTo>
                    <a:pt x="428003" y="472400"/>
                    <a:pt x="416492" y="505412"/>
                    <a:pt x="413203" y="549977"/>
                  </a:cubicBezTo>
                  <a:cubicBezTo>
                    <a:pt x="419781" y="535122"/>
                    <a:pt x="432936" y="516966"/>
                    <a:pt x="449381" y="500460"/>
                  </a:cubicBezTo>
                  <a:cubicBezTo>
                    <a:pt x="454314" y="536772"/>
                    <a:pt x="462536" y="571434"/>
                    <a:pt x="472403" y="594542"/>
                  </a:cubicBezTo>
                  <a:cubicBezTo>
                    <a:pt x="472403" y="597843"/>
                    <a:pt x="474048" y="599494"/>
                    <a:pt x="475692" y="602795"/>
                  </a:cubicBezTo>
                  <a:cubicBezTo>
                    <a:pt x="454314" y="644059"/>
                    <a:pt x="421425" y="657264"/>
                    <a:pt x="381958" y="629204"/>
                  </a:cubicBezTo>
                  <a:cubicBezTo>
                    <a:pt x="403336" y="569784"/>
                    <a:pt x="400047" y="465798"/>
                    <a:pt x="345780" y="482304"/>
                  </a:cubicBezTo>
                  <a:cubicBezTo>
                    <a:pt x="307957" y="492207"/>
                    <a:pt x="306313" y="561531"/>
                    <a:pt x="329335" y="619301"/>
                  </a:cubicBezTo>
                  <a:cubicBezTo>
                    <a:pt x="220801" y="746395"/>
                    <a:pt x="104045" y="645710"/>
                    <a:pt x="159956" y="541724"/>
                  </a:cubicBezTo>
                  <a:cubicBezTo>
                    <a:pt x="306313" y="569784"/>
                    <a:pt x="309602" y="351909"/>
                    <a:pt x="156667" y="465798"/>
                  </a:cubicBezTo>
                  <a:cubicBezTo>
                    <a:pt x="146801" y="454244"/>
                    <a:pt x="153378" y="416281"/>
                    <a:pt x="163245" y="408028"/>
                  </a:cubicBezTo>
                  <a:cubicBezTo>
                    <a:pt x="312891" y="355210"/>
                    <a:pt x="317824" y="297440"/>
                    <a:pt x="304669" y="274332"/>
                  </a:cubicBezTo>
                  <a:cubicBezTo>
                    <a:pt x="273424" y="218213"/>
                    <a:pt x="166534" y="231417"/>
                    <a:pt x="108978" y="365113"/>
                  </a:cubicBezTo>
                  <a:cubicBezTo>
                    <a:pt x="91711" y="370890"/>
                    <a:pt x="74856" y="372128"/>
                    <a:pt x="58822" y="370478"/>
                  </a:cubicBezTo>
                  <a:lnTo>
                    <a:pt x="14203" y="358671"/>
                  </a:lnTo>
                  <a:lnTo>
                    <a:pt x="36667" y="286033"/>
                  </a:lnTo>
                  <a:cubicBezTo>
                    <a:pt x="107499" y="117943"/>
                    <a:pt x="273321" y="0"/>
                    <a:pt x="466587" y="0"/>
                  </a:cubicBezTo>
                  <a:close/>
                </a:path>
              </a:pathLst>
            </a:custGeom>
            <a:solidFill>
              <a:srgbClr val="FFA900"/>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14" name="TextBox 13">
              <a:extLst>
                <a:ext uri="{FF2B5EF4-FFF2-40B4-BE49-F238E27FC236}">
                  <a16:creationId xmlns:a16="http://schemas.microsoft.com/office/drawing/2014/main" id="{A2F39F2E-4C84-BDEA-A9B0-06DCD36FE036}"/>
                </a:ext>
              </a:extLst>
            </p:cNvPr>
            <p:cNvSpPr txBox="1"/>
            <p:nvPr/>
          </p:nvSpPr>
          <p:spPr>
            <a:xfrm>
              <a:off x="516194" y="3274142"/>
              <a:ext cx="3426541" cy="584775"/>
            </a:xfrm>
            <a:prstGeom prst="rect">
              <a:avLst/>
            </a:prstGeom>
            <a:noFill/>
          </p:spPr>
          <p:txBody>
            <a:bodyPr wrap="square" rtlCol="0">
              <a:spAutoFit/>
            </a:bodyPr>
            <a:lstStyle/>
            <a:p>
              <a:r>
                <a:rPr lang="en-US" sz="3200" b="1">
                  <a:solidFill>
                    <a:srgbClr val="FFC000"/>
                  </a:solidFill>
                </a:rPr>
                <a:t>Decision Making</a:t>
              </a:r>
              <a:r>
                <a:rPr lang="en-US"/>
                <a:t> </a:t>
              </a:r>
              <a:endParaRPr lang="en-GB"/>
            </a:p>
          </p:txBody>
        </p:sp>
      </p:grpSp>
      <p:grpSp>
        <p:nvGrpSpPr>
          <p:cNvPr id="16" name="Group 15">
            <a:extLst>
              <a:ext uri="{FF2B5EF4-FFF2-40B4-BE49-F238E27FC236}">
                <a16:creationId xmlns:a16="http://schemas.microsoft.com/office/drawing/2014/main" id="{E2B5A1F1-6814-A04E-4A48-28F8F108B67B}"/>
              </a:ext>
            </a:extLst>
          </p:cNvPr>
          <p:cNvGrpSpPr/>
          <p:nvPr/>
        </p:nvGrpSpPr>
        <p:grpSpPr>
          <a:xfrm>
            <a:off x="4439265" y="2689101"/>
            <a:ext cx="3572143" cy="2449437"/>
            <a:chOff x="370592" y="1409480"/>
            <a:chExt cx="3572143" cy="2449437"/>
          </a:xfrm>
        </p:grpSpPr>
        <p:sp>
          <p:nvSpPr>
            <p:cNvPr id="17" name="Freeform 5">
              <a:extLst>
                <a:ext uri="{FF2B5EF4-FFF2-40B4-BE49-F238E27FC236}">
                  <a16:creationId xmlns:a16="http://schemas.microsoft.com/office/drawing/2014/main" id="{328363E8-8020-BF7F-0FE0-38C0342D9BB0}"/>
                </a:ext>
              </a:extLst>
            </p:cNvPr>
            <p:cNvSpPr>
              <a:spLocks/>
            </p:cNvSpPr>
            <p:nvPr/>
          </p:nvSpPr>
          <p:spPr bwMode="auto">
            <a:xfrm>
              <a:off x="1007646" y="1409480"/>
              <a:ext cx="1986277" cy="1864662"/>
            </a:xfrm>
            <a:custGeom>
              <a:avLst/>
              <a:gdLst>
                <a:gd name="connsiteX0" fmla="*/ 8747 w 933174"/>
                <a:gd name="connsiteY0" fmla="*/ 381241 h 936654"/>
                <a:gd name="connsiteX1" fmla="*/ 6285 w 933174"/>
                <a:gd name="connsiteY1" fmla="*/ 405749 h 936654"/>
                <a:gd name="connsiteX2" fmla="*/ 3733 w 933174"/>
                <a:gd name="connsiteY2" fmla="*/ 404727 h 936654"/>
                <a:gd name="connsiteX3" fmla="*/ 12144 w 933174"/>
                <a:gd name="connsiteY3" fmla="*/ 365328 h 936654"/>
                <a:gd name="connsiteX4" fmla="*/ 8747 w 933174"/>
                <a:gd name="connsiteY4" fmla="*/ 381241 h 936654"/>
                <a:gd name="connsiteX5" fmla="*/ 9480 w 933174"/>
                <a:gd name="connsiteY5" fmla="*/ 373943 h 936654"/>
                <a:gd name="connsiteX6" fmla="*/ 13599 w 933174"/>
                <a:gd name="connsiteY6" fmla="*/ 358511 h 936654"/>
                <a:gd name="connsiteX7" fmla="*/ 14203 w 933174"/>
                <a:gd name="connsiteY7" fmla="*/ 358671 h 936654"/>
                <a:gd name="connsiteX8" fmla="*/ 12144 w 933174"/>
                <a:gd name="connsiteY8" fmla="*/ 365328 h 936654"/>
                <a:gd name="connsiteX9" fmla="*/ 903196 w 933174"/>
                <a:gd name="connsiteY9" fmla="*/ 307661 h 936654"/>
                <a:gd name="connsiteX10" fmla="*/ 923695 w 933174"/>
                <a:gd name="connsiteY10" fmla="*/ 373943 h 936654"/>
                <a:gd name="connsiteX11" fmla="*/ 933174 w 933174"/>
                <a:gd name="connsiteY11" fmla="*/ 468327 h 936654"/>
                <a:gd name="connsiteX12" fmla="*/ 466587 w 933174"/>
                <a:gd name="connsiteY12" fmla="*/ 936654 h 936654"/>
                <a:gd name="connsiteX13" fmla="*/ 0 w 933174"/>
                <a:gd name="connsiteY13" fmla="*/ 468327 h 936654"/>
                <a:gd name="connsiteX14" fmla="*/ 6285 w 933174"/>
                <a:gd name="connsiteY14" fmla="*/ 405749 h 936654"/>
                <a:gd name="connsiteX15" fmla="*/ 42377 w 933174"/>
                <a:gd name="connsiteY15" fmla="*/ 420201 h 936654"/>
                <a:gd name="connsiteX16" fmla="*/ 90889 w 933174"/>
                <a:gd name="connsiteY16" fmla="*/ 424534 h 936654"/>
                <a:gd name="connsiteX17" fmla="*/ 108978 w 933174"/>
                <a:gd name="connsiteY17" fmla="*/ 518616 h 936654"/>
                <a:gd name="connsiteX18" fmla="*/ 358936 w 933174"/>
                <a:gd name="connsiteY18" fmla="*/ 668818 h 936654"/>
                <a:gd name="connsiteX19" fmla="*/ 419781 w 933174"/>
                <a:gd name="connsiteY19" fmla="*/ 700179 h 936654"/>
                <a:gd name="connsiteX20" fmla="*/ 490492 w 933174"/>
                <a:gd name="connsiteY20" fmla="*/ 627554 h 936654"/>
                <a:gd name="connsiteX21" fmla="*/ 653294 w 933174"/>
                <a:gd name="connsiteY21" fmla="*/ 564832 h 936654"/>
                <a:gd name="connsiteX22" fmla="*/ 738805 w 933174"/>
                <a:gd name="connsiteY22" fmla="*/ 624253 h 936654"/>
                <a:gd name="connsiteX23" fmla="*/ 885650 w 933174"/>
                <a:gd name="connsiteY23" fmla="*/ 409085 h 936654"/>
                <a:gd name="connsiteX24" fmla="*/ 902629 w 933174"/>
                <a:gd name="connsiteY24" fmla="*/ 305826 h 936654"/>
                <a:gd name="connsiteX25" fmla="*/ 903251 w 933174"/>
                <a:gd name="connsiteY25" fmla="*/ 307343 h 936654"/>
                <a:gd name="connsiteX26" fmla="*/ 903196 w 933174"/>
                <a:gd name="connsiteY26" fmla="*/ 307661 h 936654"/>
                <a:gd name="connsiteX27" fmla="*/ 466587 w 933174"/>
                <a:gd name="connsiteY27" fmla="*/ 0 h 936654"/>
                <a:gd name="connsiteX28" fmla="*/ 896508 w 933174"/>
                <a:gd name="connsiteY28" fmla="*/ 286033 h 936654"/>
                <a:gd name="connsiteX29" fmla="*/ 902629 w 933174"/>
                <a:gd name="connsiteY29" fmla="*/ 305826 h 936654"/>
                <a:gd name="connsiteX30" fmla="*/ 891740 w 933174"/>
                <a:gd name="connsiteY30" fmla="*/ 279284 h 936654"/>
                <a:gd name="connsiteX31" fmla="*/ 748672 w 933174"/>
                <a:gd name="connsiteY31" fmla="*/ 540074 h 936654"/>
                <a:gd name="connsiteX32" fmla="*/ 674672 w 933174"/>
                <a:gd name="connsiteY32" fmla="*/ 465798 h 936654"/>
                <a:gd name="connsiteX33" fmla="*/ 743739 w 933174"/>
                <a:gd name="connsiteY33" fmla="*/ 285886 h 936654"/>
                <a:gd name="connsiteX34" fmla="*/ 816095 w 933174"/>
                <a:gd name="connsiteY34" fmla="*/ 292488 h 936654"/>
                <a:gd name="connsiteX35" fmla="*/ 722361 w 933174"/>
                <a:gd name="connsiteY35" fmla="*/ 214911 h 936654"/>
                <a:gd name="connsiteX36" fmla="*/ 641782 w 933174"/>
                <a:gd name="connsiteY36" fmla="*/ 540074 h 936654"/>
                <a:gd name="connsiteX37" fmla="*/ 510226 w 933174"/>
                <a:gd name="connsiteY37" fmla="*/ 566483 h 936654"/>
                <a:gd name="connsiteX38" fmla="*/ 516804 w 933174"/>
                <a:gd name="connsiteY38" fmla="*/ 455895 h 936654"/>
                <a:gd name="connsiteX39" fmla="*/ 559559 w 933174"/>
                <a:gd name="connsiteY39" fmla="*/ 495508 h 936654"/>
                <a:gd name="connsiteX40" fmla="*/ 579293 w 933174"/>
                <a:gd name="connsiteY40" fmla="*/ 398125 h 936654"/>
                <a:gd name="connsiteX41" fmla="*/ 511870 w 933174"/>
                <a:gd name="connsiteY41" fmla="*/ 398125 h 936654"/>
                <a:gd name="connsiteX42" fmla="*/ 478981 w 933174"/>
                <a:gd name="connsiteY42" fmla="*/ 343656 h 936654"/>
                <a:gd name="connsiteX43" fmla="*/ 444447 w 933174"/>
                <a:gd name="connsiteY43" fmla="*/ 447642 h 936654"/>
                <a:gd name="connsiteX44" fmla="*/ 413203 w 933174"/>
                <a:gd name="connsiteY44" fmla="*/ 549977 h 936654"/>
                <a:gd name="connsiteX45" fmla="*/ 449381 w 933174"/>
                <a:gd name="connsiteY45" fmla="*/ 500460 h 936654"/>
                <a:gd name="connsiteX46" fmla="*/ 472403 w 933174"/>
                <a:gd name="connsiteY46" fmla="*/ 594542 h 936654"/>
                <a:gd name="connsiteX47" fmla="*/ 475692 w 933174"/>
                <a:gd name="connsiteY47" fmla="*/ 602795 h 936654"/>
                <a:gd name="connsiteX48" fmla="*/ 381958 w 933174"/>
                <a:gd name="connsiteY48" fmla="*/ 629204 h 936654"/>
                <a:gd name="connsiteX49" fmla="*/ 345780 w 933174"/>
                <a:gd name="connsiteY49" fmla="*/ 482304 h 936654"/>
                <a:gd name="connsiteX50" fmla="*/ 329335 w 933174"/>
                <a:gd name="connsiteY50" fmla="*/ 619301 h 936654"/>
                <a:gd name="connsiteX51" fmla="*/ 159956 w 933174"/>
                <a:gd name="connsiteY51" fmla="*/ 541724 h 936654"/>
                <a:gd name="connsiteX52" fmla="*/ 156667 w 933174"/>
                <a:gd name="connsiteY52" fmla="*/ 465798 h 936654"/>
                <a:gd name="connsiteX53" fmla="*/ 163245 w 933174"/>
                <a:gd name="connsiteY53" fmla="*/ 408028 h 936654"/>
                <a:gd name="connsiteX54" fmla="*/ 304669 w 933174"/>
                <a:gd name="connsiteY54" fmla="*/ 274332 h 936654"/>
                <a:gd name="connsiteX55" fmla="*/ 108978 w 933174"/>
                <a:gd name="connsiteY55" fmla="*/ 365113 h 936654"/>
                <a:gd name="connsiteX56" fmla="*/ 58822 w 933174"/>
                <a:gd name="connsiteY56" fmla="*/ 370478 h 936654"/>
                <a:gd name="connsiteX57" fmla="*/ 14203 w 933174"/>
                <a:gd name="connsiteY57" fmla="*/ 358671 h 936654"/>
                <a:gd name="connsiteX58" fmla="*/ 36667 w 933174"/>
                <a:gd name="connsiteY58" fmla="*/ 286033 h 936654"/>
                <a:gd name="connsiteX59" fmla="*/ 466587 w 933174"/>
                <a:gd name="connsiteY59" fmla="*/ 0 h 936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33174" h="936654">
                  <a:moveTo>
                    <a:pt x="8747" y="381241"/>
                  </a:moveTo>
                  <a:lnTo>
                    <a:pt x="6285" y="405749"/>
                  </a:lnTo>
                  <a:lnTo>
                    <a:pt x="3733" y="404727"/>
                  </a:lnTo>
                  <a:close/>
                  <a:moveTo>
                    <a:pt x="12144" y="365328"/>
                  </a:moveTo>
                  <a:lnTo>
                    <a:pt x="8747" y="381241"/>
                  </a:lnTo>
                  <a:lnTo>
                    <a:pt x="9480" y="373943"/>
                  </a:lnTo>
                  <a:close/>
                  <a:moveTo>
                    <a:pt x="13599" y="358511"/>
                  </a:moveTo>
                  <a:lnTo>
                    <a:pt x="14203" y="358671"/>
                  </a:lnTo>
                  <a:lnTo>
                    <a:pt x="12144" y="365328"/>
                  </a:lnTo>
                  <a:close/>
                  <a:moveTo>
                    <a:pt x="903196" y="307661"/>
                  </a:moveTo>
                  <a:lnTo>
                    <a:pt x="923695" y="373943"/>
                  </a:lnTo>
                  <a:cubicBezTo>
                    <a:pt x="929910" y="404430"/>
                    <a:pt x="933174" y="435996"/>
                    <a:pt x="933174" y="468327"/>
                  </a:cubicBezTo>
                  <a:cubicBezTo>
                    <a:pt x="933174" y="726977"/>
                    <a:pt x="724276" y="936654"/>
                    <a:pt x="466587" y="936654"/>
                  </a:cubicBezTo>
                  <a:cubicBezTo>
                    <a:pt x="208898" y="936654"/>
                    <a:pt x="0" y="726977"/>
                    <a:pt x="0" y="468327"/>
                  </a:cubicBezTo>
                  <a:lnTo>
                    <a:pt x="6285" y="405749"/>
                  </a:lnTo>
                  <a:lnTo>
                    <a:pt x="42377" y="420201"/>
                  </a:lnTo>
                  <a:cubicBezTo>
                    <a:pt x="56766" y="423708"/>
                    <a:pt x="72800" y="425359"/>
                    <a:pt x="90889" y="424534"/>
                  </a:cubicBezTo>
                  <a:cubicBezTo>
                    <a:pt x="84311" y="444341"/>
                    <a:pt x="85956" y="488906"/>
                    <a:pt x="108978" y="518616"/>
                  </a:cubicBezTo>
                  <a:cubicBezTo>
                    <a:pt x="2088" y="738142"/>
                    <a:pt x="275068" y="863585"/>
                    <a:pt x="358936" y="668818"/>
                  </a:cubicBezTo>
                  <a:cubicBezTo>
                    <a:pt x="375380" y="688625"/>
                    <a:pt x="395114" y="700179"/>
                    <a:pt x="419781" y="700179"/>
                  </a:cubicBezTo>
                  <a:cubicBezTo>
                    <a:pt x="452670" y="698528"/>
                    <a:pt x="478981" y="668818"/>
                    <a:pt x="490492" y="627554"/>
                  </a:cubicBezTo>
                  <a:cubicBezTo>
                    <a:pt x="536537" y="685324"/>
                    <a:pt x="628627" y="695227"/>
                    <a:pt x="653294" y="564832"/>
                  </a:cubicBezTo>
                  <a:cubicBezTo>
                    <a:pt x="674672" y="601145"/>
                    <a:pt x="702627" y="624253"/>
                    <a:pt x="738805" y="624253"/>
                  </a:cubicBezTo>
                  <a:cubicBezTo>
                    <a:pt x="818973" y="624253"/>
                    <a:pt x="862140" y="515625"/>
                    <a:pt x="885650" y="409085"/>
                  </a:cubicBezTo>
                  <a:close/>
                  <a:moveTo>
                    <a:pt x="902629" y="305826"/>
                  </a:moveTo>
                  <a:lnTo>
                    <a:pt x="903251" y="307343"/>
                  </a:lnTo>
                  <a:lnTo>
                    <a:pt x="903196" y="307661"/>
                  </a:lnTo>
                  <a:close/>
                  <a:moveTo>
                    <a:pt x="466587" y="0"/>
                  </a:moveTo>
                  <a:cubicBezTo>
                    <a:pt x="659854" y="0"/>
                    <a:pt x="825676" y="117943"/>
                    <a:pt x="896508" y="286033"/>
                  </a:cubicBezTo>
                  <a:lnTo>
                    <a:pt x="902629" y="305826"/>
                  </a:lnTo>
                  <a:lnTo>
                    <a:pt x="891740" y="279284"/>
                  </a:lnTo>
                  <a:cubicBezTo>
                    <a:pt x="863784" y="373366"/>
                    <a:pt x="806228" y="528520"/>
                    <a:pt x="748672" y="540074"/>
                  </a:cubicBezTo>
                  <a:cubicBezTo>
                    <a:pt x="710850" y="548326"/>
                    <a:pt x="681249" y="512014"/>
                    <a:pt x="674672" y="465798"/>
                  </a:cubicBezTo>
                  <a:cubicBezTo>
                    <a:pt x="663160" y="376667"/>
                    <a:pt x="694405" y="289187"/>
                    <a:pt x="743739" y="285886"/>
                  </a:cubicBezTo>
                  <a:cubicBezTo>
                    <a:pt x="755250" y="353559"/>
                    <a:pt x="807873" y="330451"/>
                    <a:pt x="816095" y="292488"/>
                  </a:cubicBezTo>
                  <a:cubicBezTo>
                    <a:pt x="825962" y="252875"/>
                    <a:pt x="804584" y="193454"/>
                    <a:pt x="722361" y="214911"/>
                  </a:cubicBezTo>
                  <a:cubicBezTo>
                    <a:pt x="610538" y="246272"/>
                    <a:pt x="595738" y="429485"/>
                    <a:pt x="641782" y="540074"/>
                  </a:cubicBezTo>
                  <a:cubicBezTo>
                    <a:pt x="610538" y="607747"/>
                    <a:pt x="559559" y="647361"/>
                    <a:pt x="510226" y="566483"/>
                  </a:cubicBezTo>
                  <a:cubicBezTo>
                    <a:pt x="513515" y="543375"/>
                    <a:pt x="516804" y="498809"/>
                    <a:pt x="516804" y="455895"/>
                  </a:cubicBezTo>
                  <a:cubicBezTo>
                    <a:pt x="543115" y="445991"/>
                    <a:pt x="562848" y="454244"/>
                    <a:pt x="559559" y="495508"/>
                  </a:cubicBezTo>
                  <a:cubicBezTo>
                    <a:pt x="574360" y="485605"/>
                    <a:pt x="630271" y="421233"/>
                    <a:pt x="579293" y="398125"/>
                  </a:cubicBezTo>
                  <a:cubicBezTo>
                    <a:pt x="567782" y="393173"/>
                    <a:pt x="541470" y="389872"/>
                    <a:pt x="511870" y="398125"/>
                  </a:cubicBezTo>
                  <a:cubicBezTo>
                    <a:pt x="506937" y="363463"/>
                    <a:pt x="497070" y="338704"/>
                    <a:pt x="478981" y="343656"/>
                  </a:cubicBezTo>
                  <a:cubicBezTo>
                    <a:pt x="451025" y="351909"/>
                    <a:pt x="442803" y="396474"/>
                    <a:pt x="444447" y="447642"/>
                  </a:cubicBezTo>
                  <a:cubicBezTo>
                    <a:pt x="428003" y="472400"/>
                    <a:pt x="416492" y="505412"/>
                    <a:pt x="413203" y="549977"/>
                  </a:cubicBezTo>
                  <a:cubicBezTo>
                    <a:pt x="419781" y="535122"/>
                    <a:pt x="432936" y="516966"/>
                    <a:pt x="449381" y="500460"/>
                  </a:cubicBezTo>
                  <a:cubicBezTo>
                    <a:pt x="454314" y="536772"/>
                    <a:pt x="462536" y="571434"/>
                    <a:pt x="472403" y="594542"/>
                  </a:cubicBezTo>
                  <a:cubicBezTo>
                    <a:pt x="472403" y="597843"/>
                    <a:pt x="474048" y="599494"/>
                    <a:pt x="475692" y="602795"/>
                  </a:cubicBezTo>
                  <a:cubicBezTo>
                    <a:pt x="454314" y="644059"/>
                    <a:pt x="421425" y="657264"/>
                    <a:pt x="381958" y="629204"/>
                  </a:cubicBezTo>
                  <a:cubicBezTo>
                    <a:pt x="403336" y="569784"/>
                    <a:pt x="400047" y="465798"/>
                    <a:pt x="345780" y="482304"/>
                  </a:cubicBezTo>
                  <a:cubicBezTo>
                    <a:pt x="307957" y="492207"/>
                    <a:pt x="306313" y="561531"/>
                    <a:pt x="329335" y="619301"/>
                  </a:cubicBezTo>
                  <a:cubicBezTo>
                    <a:pt x="220801" y="746395"/>
                    <a:pt x="104045" y="645710"/>
                    <a:pt x="159956" y="541724"/>
                  </a:cubicBezTo>
                  <a:cubicBezTo>
                    <a:pt x="306313" y="569784"/>
                    <a:pt x="309602" y="351909"/>
                    <a:pt x="156667" y="465798"/>
                  </a:cubicBezTo>
                  <a:cubicBezTo>
                    <a:pt x="146801" y="454244"/>
                    <a:pt x="153378" y="416281"/>
                    <a:pt x="163245" y="408028"/>
                  </a:cubicBezTo>
                  <a:cubicBezTo>
                    <a:pt x="312891" y="355210"/>
                    <a:pt x="317824" y="297440"/>
                    <a:pt x="304669" y="274332"/>
                  </a:cubicBezTo>
                  <a:cubicBezTo>
                    <a:pt x="273424" y="218213"/>
                    <a:pt x="166534" y="231417"/>
                    <a:pt x="108978" y="365113"/>
                  </a:cubicBezTo>
                  <a:cubicBezTo>
                    <a:pt x="91711" y="370890"/>
                    <a:pt x="74856" y="372128"/>
                    <a:pt x="58822" y="370478"/>
                  </a:cubicBezTo>
                  <a:lnTo>
                    <a:pt x="14203" y="358671"/>
                  </a:lnTo>
                  <a:lnTo>
                    <a:pt x="36667" y="286033"/>
                  </a:lnTo>
                  <a:cubicBezTo>
                    <a:pt x="107499" y="117943"/>
                    <a:pt x="273321" y="0"/>
                    <a:pt x="466587" y="0"/>
                  </a:cubicBezTo>
                  <a:close/>
                </a:path>
              </a:pathLst>
            </a:custGeom>
            <a:solidFill>
              <a:srgbClr val="FFA900"/>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18" name="TextBox 17">
              <a:extLst>
                <a:ext uri="{FF2B5EF4-FFF2-40B4-BE49-F238E27FC236}">
                  <a16:creationId xmlns:a16="http://schemas.microsoft.com/office/drawing/2014/main" id="{2C8F1037-18FC-0F20-3821-1502EFED992F}"/>
                </a:ext>
              </a:extLst>
            </p:cNvPr>
            <p:cNvSpPr txBox="1"/>
            <p:nvPr/>
          </p:nvSpPr>
          <p:spPr>
            <a:xfrm>
              <a:off x="370592" y="3274142"/>
              <a:ext cx="3572143" cy="584775"/>
            </a:xfrm>
            <a:prstGeom prst="rect">
              <a:avLst/>
            </a:prstGeom>
            <a:noFill/>
          </p:spPr>
          <p:txBody>
            <a:bodyPr wrap="square" rtlCol="0">
              <a:spAutoFit/>
            </a:bodyPr>
            <a:lstStyle/>
            <a:p>
              <a:pPr algn="ctr"/>
              <a:r>
                <a:rPr lang="en-US" sz="3200" b="1">
                  <a:solidFill>
                    <a:srgbClr val="FFC000"/>
                  </a:solidFill>
                </a:rPr>
                <a:t>Resilience </a:t>
              </a:r>
              <a:r>
                <a:rPr lang="en-US"/>
                <a:t> </a:t>
              </a:r>
              <a:endParaRPr lang="en-GB"/>
            </a:p>
          </p:txBody>
        </p:sp>
      </p:grpSp>
      <p:grpSp>
        <p:nvGrpSpPr>
          <p:cNvPr id="19" name="Group 18">
            <a:extLst>
              <a:ext uri="{FF2B5EF4-FFF2-40B4-BE49-F238E27FC236}">
                <a16:creationId xmlns:a16="http://schemas.microsoft.com/office/drawing/2014/main" id="{94A5377A-6B2E-0C58-D4C6-538B67AD6408}"/>
              </a:ext>
            </a:extLst>
          </p:cNvPr>
          <p:cNvGrpSpPr/>
          <p:nvPr/>
        </p:nvGrpSpPr>
        <p:grpSpPr>
          <a:xfrm>
            <a:off x="666874" y="1464383"/>
            <a:ext cx="3426541" cy="2449437"/>
            <a:chOff x="516194" y="1409480"/>
            <a:chExt cx="3426541" cy="2449437"/>
          </a:xfrm>
        </p:grpSpPr>
        <p:sp>
          <p:nvSpPr>
            <p:cNvPr id="20" name="Freeform 5">
              <a:extLst>
                <a:ext uri="{FF2B5EF4-FFF2-40B4-BE49-F238E27FC236}">
                  <a16:creationId xmlns:a16="http://schemas.microsoft.com/office/drawing/2014/main" id="{DA412112-C7D3-7F35-5CA6-ED78C6D6AEE3}"/>
                </a:ext>
              </a:extLst>
            </p:cNvPr>
            <p:cNvSpPr>
              <a:spLocks/>
            </p:cNvSpPr>
            <p:nvPr/>
          </p:nvSpPr>
          <p:spPr bwMode="auto">
            <a:xfrm>
              <a:off x="1007646" y="1409480"/>
              <a:ext cx="1986277" cy="1864662"/>
            </a:xfrm>
            <a:custGeom>
              <a:avLst/>
              <a:gdLst>
                <a:gd name="connsiteX0" fmla="*/ 8747 w 933174"/>
                <a:gd name="connsiteY0" fmla="*/ 381241 h 936654"/>
                <a:gd name="connsiteX1" fmla="*/ 6285 w 933174"/>
                <a:gd name="connsiteY1" fmla="*/ 405749 h 936654"/>
                <a:gd name="connsiteX2" fmla="*/ 3733 w 933174"/>
                <a:gd name="connsiteY2" fmla="*/ 404727 h 936654"/>
                <a:gd name="connsiteX3" fmla="*/ 12144 w 933174"/>
                <a:gd name="connsiteY3" fmla="*/ 365328 h 936654"/>
                <a:gd name="connsiteX4" fmla="*/ 8747 w 933174"/>
                <a:gd name="connsiteY4" fmla="*/ 381241 h 936654"/>
                <a:gd name="connsiteX5" fmla="*/ 9480 w 933174"/>
                <a:gd name="connsiteY5" fmla="*/ 373943 h 936654"/>
                <a:gd name="connsiteX6" fmla="*/ 13599 w 933174"/>
                <a:gd name="connsiteY6" fmla="*/ 358511 h 936654"/>
                <a:gd name="connsiteX7" fmla="*/ 14203 w 933174"/>
                <a:gd name="connsiteY7" fmla="*/ 358671 h 936654"/>
                <a:gd name="connsiteX8" fmla="*/ 12144 w 933174"/>
                <a:gd name="connsiteY8" fmla="*/ 365328 h 936654"/>
                <a:gd name="connsiteX9" fmla="*/ 903196 w 933174"/>
                <a:gd name="connsiteY9" fmla="*/ 307661 h 936654"/>
                <a:gd name="connsiteX10" fmla="*/ 923695 w 933174"/>
                <a:gd name="connsiteY10" fmla="*/ 373943 h 936654"/>
                <a:gd name="connsiteX11" fmla="*/ 933174 w 933174"/>
                <a:gd name="connsiteY11" fmla="*/ 468327 h 936654"/>
                <a:gd name="connsiteX12" fmla="*/ 466587 w 933174"/>
                <a:gd name="connsiteY12" fmla="*/ 936654 h 936654"/>
                <a:gd name="connsiteX13" fmla="*/ 0 w 933174"/>
                <a:gd name="connsiteY13" fmla="*/ 468327 h 936654"/>
                <a:gd name="connsiteX14" fmla="*/ 6285 w 933174"/>
                <a:gd name="connsiteY14" fmla="*/ 405749 h 936654"/>
                <a:gd name="connsiteX15" fmla="*/ 42377 w 933174"/>
                <a:gd name="connsiteY15" fmla="*/ 420201 h 936654"/>
                <a:gd name="connsiteX16" fmla="*/ 90889 w 933174"/>
                <a:gd name="connsiteY16" fmla="*/ 424534 h 936654"/>
                <a:gd name="connsiteX17" fmla="*/ 108978 w 933174"/>
                <a:gd name="connsiteY17" fmla="*/ 518616 h 936654"/>
                <a:gd name="connsiteX18" fmla="*/ 358936 w 933174"/>
                <a:gd name="connsiteY18" fmla="*/ 668818 h 936654"/>
                <a:gd name="connsiteX19" fmla="*/ 419781 w 933174"/>
                <a:gd name="connsiteY19" fmla="*/ 700179 h 936654"/>
                <a:gd name="connsiteX20" fmla="*/ 490492 w 933174"/>
                <a:gd name="connsiteY20" fmla="*/ 627554 h 936654"/>
                <a:gd name="connsiteX21" fmla="*/ 653294 w 933174"/>
                <a:gd name="connsiteY21" fmla="*/ 564832 h 936654"/>
                <a:gd name="connsiteX22" fmla="*/ 738805 w 933174"/>
                <a:gd name="connsiteY22" fmla="*/ 624253 h 936654"/>
                <a:gd name="connsiteX23" fmla="*/ 885650 w 933174"/>
                <a:gd name="connsiteY23" fmla="*/ 409085 h 936654"/>
                <a:gd name="connsiteX24" fmla="*/ 902629 w 933174"/>
                <a:gd name="connsiteY24" fmla="*/ 305826 h 936654"/>
                <a:gd name="connsiteX25" fmla="*/ 903251 w 933174"/>
                <a:gd name="connsiteY25" fmla="*/ 307343 h 936654"/>
                <a:gd name="connsiteX26" fmla="*/ 903196 w 933174"/>
                <a:gd name="connsiteY26" fmla="*/ 307661 h 936654"/>
                <a:gd name="connsiteX27" fmla="*/ 466587 w 933174"/>
                <a:gd name="connsiteY27" fmla="*/ 0 h 936654"/>
                <a:gd name="connsiteX28" fmla="*/ 896508 w 933174"/>
                <a:gd name="connsiteY28" fmla="*/ 286033 h 936654"/>
                <a:gd name="connsiteX29" fmla="*/ 902629 w 933174"/>
                <a:gd name="connsiteY29" fmla="*/ 305826 h 936654"/>
                <a:gd name="connsiteX30" fmla="*/ 891740 w 933174"/>
                <a:gd name="connsiteY30" fmla="*/ 279284 h 936654"/>
                <a:gd name="connsiteX31" fmla="*/ 748672 w 933174"/>
                <a:gd name="connsiteY31" fmla="*/ 540074 h 936654"/>
                <a:gd name="connsiteX32" fmla="*/ 674672 w 933174"/>
                <a:gd name="connsiteY32" fmla="*/ 465798 h 936654"/>
                <a:gd name="connsiteX33" fmla="*/ 743739 w 933174"/>
                <a:gd name="connsiteY33" fmla="*/ 285886 h 936654"/>
                <a:gd name="connsiteX34" fmla="*/ 816095 w 933174"/>
                <a:gd name="connsiteY34" fmla="*/ 292488 h 936654"/>
                <a:gd name="connsiteX35" fmla="*/ 722361 w 933174"/>
                <a:gd name="connsiteY35" fmla="*/ 214911 h 936654"/>
                <a:gd name="connsiteX36" fmla="*/ 641782 w 933174"/>
                <a:gd name="connsiteY36" fmla="*/ 540074 h 936654"/>
                <a:gd name="connsiteX37" fmla="*/ 510226 w 933174"/>
                <a:gd name="connsiteY37" fmla="*/ 566483 h 936654"/>
                <a:gd name="connsiteX38" fmla="*/ 516804 w 933174"/>
                <a:gd name="connsiteY38" fmla="*/ 455895 h 936654"/>
                <a:gd name="connsiteX39" fmla="*/ 559559 w 933174"/>
                <a:gd name="connsiteY39" fmla="*/ 495508 h 936654"/>
                <a:gd name="connsiteX40" fmla="*/ 579293 w 933174"/>
                <a:gd name="connsiteY40" fmla="*/ 398125 h 936654"/>
                <a:gd name="connsiteX41" fmla="*/ 511870 w 933174"/>
                <a:gd name="connsiteY41" fmla="*/ 398125 h 936654"/>
                <a:gd name="connsiteX42" fmla="*/ 478981 w 933174"/>
                <a:gd name="connsiteY42" fmla="*/ 343656 h 936654"/>
                <a:gd name="connsiteX43" fmla="*/ 444447 w 933174"/>
                <a:gd name="connsiteY43" fmla="*/ 447642 h 936654"/>
                <a:gd name="connsiteX44" fmla="*/ 413203 w 933174"/>
                <a:gd name="connsiteY44" fmla="*/ 549977 h 936654"/>
                <a:gd name="connsiteX45" fmla="*/ 449381 w 933174"/>
                <a:gd name="connsiteY45" fmla="*/ 500460 h 936654"/>
                <a:gd name="connsiteX46" fmla="*/ 472403 w 933174"/>
                <a:gd name="connsiteY46" fmla="*/ 594542 h 936654"/>
                <a:gd name="connsiteX47" fmla="*/ 475692 w 933174"/>
                <a:gd name="connsiteY47" fmla="*/ 602795 h 936654"/>
                <a:gd name="connsiteX48" fmla="*/ 381958 w 933174"/>
                <a:gd name="connsiteY48" fmla="*/ 629204 h 936654"/>
                <a:gd name="connsiteX49" fmla="*/ 345780 w 933174"/>
                <a:gd name="connsiteY49" fmla="*/ 482304 h 936654"/>
                <a:gd name="connsiteX50" fmla="*/ 329335 w 933174"/>
                <a:gd name="connsiteY50" fmla="*/ 619301 h 936654"/>
                <a:gd name="connsiteX51" fmla="*/ 159956 w 933174"/>
                <a:gd name="connsiteY51" fmla="*/ 541724 h 936654"/>
                <a:gd name="connsiteX52" fmla="*/ 156667 w 933174"/>
                <a:gd name="connsiteY52" fmla="*/ 465798 h 936654"/>
                <a:gd name="connsiteX53" fmla="*/ 163245 w 933174"/>
                <a:gd name="connsiteY53" fmla="*/ 408028 h 936654"/>
                <a:gd name="connsiteX54" fmla="*/ 304669 w 933174"/>
                <a:gd name="connsiteY54" fmla="*/ 274332 h 936654"/>
                <a:gd name="connsiteX55" fmla="*/ 108978 w 933174"/>
                <a:gd name="connsiteY55" fmla="*/ 365113 h 936654"/>
                <a:gd name="connsiteX56" fmla="*/ 58822 w 933174"/>
                <a:gd name="connsiteY56" fmla="*/ 370478 h 936654"/>
                <a:gd name="connsiteX57" fmla="*/ 14203 w 933174"/>
                <a:gd name="connsiteY57" fmla="*/ 358671 h 936654"/>
                <a:gd name="connsiteX58" fmla="*/ 36667 w 933174"/>
                <a:gd name="connsiteY58" fmla="*/ 286033 h 936654"/>
                <a:gd name="connsiteX59" fmla="*/ 466587 w 933174"/>
                <a:gd name="connsiteY59" fmla="*/ 0 h 936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33174" h="936654">
                  <a:moveTo>
                    <a:pt x="8747" y="381241"/>
                  </a:moveTo>
                  <a:lnTo>
                    <a:pt x="6285" y="405749"/>
                  </a:lnTo>
                  <a:lnTo>
                    <a:pt x="3733" y="404727"/>
                  </a:lnTo>
                  <a:close/>
                  <a:moveTo>
                    <a:pt x="12144" y="365328"/>
                  </a:moveTo>
                  <a:lnTo>
                    <a:pt x="8747" y="381241"/>
                  </a:lnTo>
                  <a:lnTo>
                    <a:pt x="9480" y="373943"/>
                  </a:lnTo>
                  <a:close/>
                  <a:moveTo>
                    <a:pt x="13599" y="358511"/>
                  </a:moveTo>
                  <a:lnTo>
                    <a:pt x="14203" y="358671"/>
                  </a:lnTo>
                  <a:lnTo>
                    <a:pt x="12144" y="365328"/>
                  </a:lnTo>
                  <a:close/>
                  <a:moveTo>
                    <a:pt x="903196" y="307661"/>
                  </a:moveTo>
                  <a:lnTo>
                    <a:pt x="923695" y="373943"/>
                  </a:lnTo>
                  <a:cubicBezTo>
                    <a:pt x="929910" y="404430"/>
                    <a:pt x="933174" y="435996"/>
                    <a:pt x="933174" y="468327"/>
                  </a:cubicBezTo>
                  <a:cubicBezTo>
                    <a:pt x="933174" y="726977"/>
                    <a:pt x="724276" y="936654"/>
                    <a:pt x="466587" y="936654"/>
                  </a:cubicBezTo>
                  <a:cubicBezTo>
                    <a:pt x="208898" y="936654"/>
                    <a:pt x="0" y="726977"/>
                    <a:pt x="0" y="468327"/>
                  </a:cubicBezTo>
                  <a:lnTo>
                    <a:pt x="6285" y="405749"/>
                  </a:lnTo>
                  <a:lnTo>
                    <a:pt x="42377" y="420201"/>
                  </a:lnTo>
                  <a:cubicBezTo>
                    <a:pt x="56766" y="423708"/>
                    <a:pt x="72800" y="425359"/>
                    <a:pt x="90889" y="424534"/>
                  </a:cubicBezTo>
                  <a:cubicBezTo>
                    <a:pt x="84311" y="444341"/>
                    <a:pt x="85956" y="488906"/>
                    <a:pt x="108978" y="518616"/>
                  </a:cubicBezTo>
                  <a:cubicBezTo>
                    <a:pt x="2088" y="738142"/>
                    <a:pt x="275068" y="863585"/>
                    <a:pt x="358936" y="668818"/>
                  </a:cubicBezTo>
                  <a:cubicBezTo>
                    <a:pt x="375380" y="688625"/>
                    <a:pt x="395114" y="700179"/>
                    <a:pt x="419781" y="700179"/>
                  </a:cubicBezTo>
                  <a:cubicBezTo>
                    <a:pt x="452670" y="698528"/>
                    <a:pt x="478981" y="668818"/>
                    <a:pt x="490492" y="627554"/>
                  </a:cubicBezTo>
                  <a:cubicBezTo>
                    <a:pt x="536537" y="685324"/>
                    <a:pt x="628627" y="695227"/>
                    <a:pt x="653294" y="564832"/>
                  </a:cubicBezTo>
                  <a:cubicBezTo>
                    <a:pt x="674672" y="601145"/>
                    <a:pt x="702627" y="624253"/>
                    <a:pt x="738805" y="624253"/>
                  </a:cubicBezTo>
                  <a:cubicBezTo>
                    <a:pt x="818973" y="624253"/>
                    <a:pt x="862140" y="515625"/>
                    <a:pt x="885650" y="409085"/>
                  </a:cubicBezTo>
                  <a:close/>
                  <a:moveTo>
                    <a:pt x="902629" y="305826"/>
                  </a:moveTo>
                  <a:lnTo>
                    <a:pt x="903251" y="307343"/>
                  </a:lnTo>
                  <a:lnTo>
                    <a:pt x="903196" y="307661"/>
                  </a:lnTo>
                  <a:close/>
                  <a:moveTo>
                    <a:pt x="466587" y="0"/>
                  </a:moveTo>
                  <a:cubicBezTo>
                    <a:pt x="659854" y="0"/>
                    <a:pt x="825676" y="117943"/>
                    <a:pt x="896508" y="286033"/>
                  </a:cubicBezTo>
                  <a:lnTo>
                    <a:pt x="902629" y="305826"/>
                  </a:lnTo>
                  <a:lnTo>
                    <a:pt x="891740" y="279284"/>
                  </a:lnTo>
                  <a:cubicBezTo>
                    <a:pt x="863784" y="373366"/>
                    <a:pt x="806228" y="528520"/>
                    <a:pt x="748672" y="540074"/>
                  </a:cubicBezTo>
                  <a:cubicBezTo>
                    <a:pt x="710850" y="548326"/>
                    <a:pt x="681249" y="512014"/>
                    <a:pt x="674672" y="465798"/>
                  </a:cubicBezTo>
                  <a:cubicBezTo>
                    <a:pt x="663160" y="376667"/>
                    <a:pt x="694405" y="289187"/>
                    <a:pt x="743739" y="285886"/>
                  </a:cubicBezTo>
                  <a:cubicBezTo>
                    <a:pt x="755250" y="353559"/>
                    <a:pt x="807873" y="330451"/>
                    <a:pt x="816095" y="292488"/>
                  </a:cubicBezTo>
                  <a:cubicBezTo>
                    <a:pt x="825962" y="252875"/>
                    <a:pt x="804584" y="193454"/>
                    <a:pt x="722361" y="214911"/>
                  </a:cubicBezTo>
                  <a:cubicBezTo>
                    <a:pt x="610538" y="246272"/>
                    <a:pt x="595738" y="429485"/>
                    <a:pt x="641782" y="540074"/>
                  </a:cubicBezTo>
                  <a:cubicBezTo>
                    <a:pt x="610538" y="607747"/>
                    <a:pt x="559559" y="647361"/>
                    <a:pt x="510226" y="566483"/>
                  </a:cubicBezTo>
                  <a:cubicBezTo>
                    <a:pt x="513515" y="543375"/>
                    <a:pt x="516804" y="498809"/>
                    <a:pt x="516804" y="455895"/>
                  </a:cubicBezTo>
                  <a:cubicBezTo>
                    <a:pt x="543115" y="445991"/>
                    <a:pt x="562848" y="454244"/>
                    <a:pt x="559559" y="495508"/>
                  </a:cubicBezTo>
                  <a:cubicBezTo>
                    <a:pt x="574360" y="485605"/>
                    <a:pt x="630271" y="421233"/>
                    <a:pt x="579293" y="398125"/>
                  </a:cubicBezTo>
                  <a:cubicBezTo>
                    <a:pt x="567782" y="393173"/>
                    <a:pt x="541470" y="389872"/>
                    <a:pt x="511870" y="398125"/>
                  </a:cubicBezTo>
                  <a:cubicBezTo>
                    <a:pt x="506937" y="363463"/>
                    <a:pt x="497070" y="338704"/>
                    <a:pt x="478981" y="343656"/>
                  </a:cubicBezTo>
                  <a:cubicBezTo>
                    <a:pt x="451025" y="351909"/>
                    <a:pt x="442803" y="396474"/>
                    <a:pt x="444447" y="447642"/>
                  </a:cubicBezTo>
                  <a:cubicBezTo>
                    <a:pt x="428003" y="472400"/>
                    <a:pt x="416492" y="505412"/>
                    <a:pt x="413203" y="549977"/>
                  </a:cubicBezTo>
                  <a:cubicBezTo>
                    <a:pt x="419781" y="535122"/>
                    <a:pt x="432936" y="516966"/>
                    <a:pt x="449381" y="500460"/>
                  </a:cubicBezTo>
                  <a:cubicBezTo>
                    <a:pt x="454314" y="536772"/>
                    <a:pt x="462536" y="571434"/>
                    <a:pt x="472403" y="594542"/>
                  </a:cubicBezTo>
                  <a:cubicBezTo>
                    <a:pt x="472403" y="597843"/>
                    <a:pt x="474048" y="599494"/>
                    <a:pt x="475692" y="602795"/>
                  </a:cubicBezTo>
                  <a:cubicBezTo>
                    <a:pt x="454314" y="644059"/>
                    <a:pt x="421425" y="657264"/>
                    <a:pt x="381958" y="629204"/>
                  </a:cubicBezTo>
                  <a:cubicBezTo>
                    <a:pt x="403336" y="569784"/>
                    <a:pt x="400047" y="465798"/>
                    <a:pt x="345780" y="482304"/>
                  </a:cubicBezTo>
                  <a:cubicBezTo>
                    <a:pt x="307957" y="492207"/>
                    <a:pt x="306313" y="561531"/>
                    <a:pt x="329335" y="619301"/>
                  </a:cubicBezTo>
                  <a:cubicBezTo>
                    <a:pt x="220801" y="746395"/>
                    <a:pt x="104045" y="645710"/>
                    <a:pt x="159956" y="541724"/>
                  </a:cubicBezTo>
                  <a:cubicBezTo>
                    <a:pt x="306313" y="569784"/>
                    <a:pt x="309602" y="351909"/>
                    <a:pt x="156667" y="465798"/>
                  </a:cubicBezTo>
                  <a:cubicBezTo>
                    <a:pt x="146801" y="454244"/>
                    <a:pt x="153378" y="416281"/>
                    <a:pt x="163245" y="408028"/>
                  </a:cubicBezTo>
                  <a:cubicBezTo>
                    <a:pt x="312891" y="355210"/>
                    <a:pt x="317824" y="297440"/>
                    <a:pt x="304669" y="274332"/>
                  </a:cubicBezTo>
                  <a:cubicBezTo>
                    <a:pt x="273424" y="218213"/>
                    <a:pt x="166534" y="231417"/>
                    <a:pt x="108978" y="365113"/>
                  </a:cubicBezTo>
                  <a:cubicBezTo>
                    <a:pt x="91711" y="370890"/>
                    <a:pt x="74856" y="372128"/>
                    <a:pt x="58822" y="370478"/>
                  </a:cubicBezTo>
                  <a:lnTo>
                    <a:pt x="14203" y="358671"/>
                  </a:lnTo>
                  <a:lnTo>
                    <a:pt x="36667" y="286033"/>
                  </a:lnTo>
                  <a:cubicBezTo>
                    <a:pt x="107499" y="117943"/>
                    <a:pt x="273321" y="0"/>
                    <a:pt x="466587" y="0"/>
                  </a:cubicBezTo>
                  <a:close/>
                </a:path>
              </a:pathLst>
            </a:custGeom>
            <a:solidFill>
              <a:srgbClr val="FFA900"/>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21" name="TextBox 20">
              <a:extLst>
                <a:ext uri="{FF2B5EF4-FFF2-40B4-BE49-F238E27FC236}">
                  <a16:creationId xmlns:a16="http://schemas.microsoft.com/office/drawing/2014/main" id="{0F363065-1B6A-5278-23EF-08CFA9A1B891}"/>
                </a:ext>
              </a:extLst>
            </p:cNvPr>
            <p:cNvSpPr txBox="1"/>
            <p:nvPr/>
          </p:nvSpPr>
          <p:spPr>
            <a:xfrm>
              <a:off x="516194" y="3274142"/>
              <a:ext cx="3426541" cy="584775"/>
            </a:xfrm>
            <a:prstGeom prst="rect">
              <a:avLst/>
            </a:prstGeom>
            <a:noFill/>
          </p:spPr>
          <p:txBody>
            <a:bodyPr wrap="square" rtlCol="0">
              <a:spAutoFit/>
            </a:bodyPr>
            <a:lstStyle/>
            <a:p>
              <a:r>
                <a:rPr lang="en-US" sz="3200" b="1">
                  <a:solidFill>
                    <a:srgbClr val="FFC000"/>
                  </a:solidFill>
                </a:rPr>
                <a:t>Communication</a:t>
              </a:r>
              <a:r>
                <a:rPr lang="en-US"/>
                <a:t> </a:t>
              </a:r>
              <a:endParaRPr lang="en-GB"/>
            </a:p>
          </p:txBody>
        </p:sp>
      </p:grpSp>
    </p:spTree>
    <p:extLst>
      <p:ext uri="{BB962C8B-B14F-4D97-AF65-F5344CB8AC3E}">
        <p14:creationId xmlns:p14="http://schemas.microsoft.com/office/powerpoint/2010/main" val="85538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D0D34"/>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B87E8C-8DC6-B8E5-9629-9EC1577BC492}"/>
              </a:ext>
            </a:extLst>
          </p:cNvPr>
          <p:cNvSpPr txBox="1"/>
          <p:nvPr/>
        </p:nvSpPr>
        <p:spPr>
          <a:xfrm>
            <a:off x="3898489" y="492953"/>
            <a:ext cx="4005170" cy="523220"/>
          </a:xfrm>
          <a:prstGeom prst="rect">
            <a:avLst/>
          </a:prstGeom>
          <a:noFill/>
        </p:spPr>
        <p:txBody>
          <a:bodyPr wrap="square" rtlCol="0">
            <a:spAutoFit/>
          </a:bodyPr>
          <a:lstStyle/>
          <a:p>
            <a:pPr algn="ctr"/>
            <a:r>
              <a:rPr lang="en-US" sz="2800" b="1">
                <a:solidFill>
                  <a:schemeClr val="bg1"/>
                </a:solidFill>
              </a:rPr>
              <a:t>Target Checklist PMLD</a:t>
            </a:r>
          </a:p>
        </p:txBody>
      </p:sp>
      <p:sp>
        <p:nvSpPr>
          <p:cNvPr id="4" name="Freeform 5">
            <a:extLst>
              <a:ext uri="{FF2B5EF4-FFF2-40B4-BE49-F238E27FC236}">
                <a16:creationId xmlns:a16="http://schemas.microsoft.com/office/drawing/2014/main" id="{FB6B9111-E196-66CC-64EF-27F84A5A705C}"/>
              </a:ext>
            </a:extLst>
          </p:cNvPr>
          <p:cNvSpPr>
            <a:spLocks/>
          </p:cNvSpPr>
          <p:nvPr/>
        </p:nvSpPr>
        <p:spPr bwMode="auto">
          <a:xfrm>
            <a:off x="288171" y="211268"/>
            <a:ext cx="1157171" cy="1086590"/>
          </a:xfrm>
          <a:custGeom>
            <a:avLst/>
            <a:gdLst>
              <a:gd name="connsiteX0" fmla="*/ 8747 w 933174"/>
              <a:gd name="connsiteY0" fmla="*/ 381241 h 936654"/>
              <a:gd name="connsiteX1" fmla="*/ 6285 w 933174"/>
              <a:gd name="connsiteY1" fmla="*/ 405749 h 936654"/>
              <a:gd name="connsiteX2" fmla="*/ 3733 w 933174"/>
              <a:gd name="connsiteY2" fmla="*/ 404727 h 936654"/>
              <a:gd name="connsiteX3" fmla="*/ 12144 w 933174"/>
              <a:gd name="connsiteY3" fmla="*/ 365328 h 936654"/>
              <a:gd name="connsiteX4" fmla="*/ 8747 w 933174"/>
              <a:gd name="connsiteY4" fmla="*/ 381241 h 936654"/>
              <a:gd name="connsiteX5" fmla="*/ 9480 w 933174"/>
              <a:gd name="connsiteY5" fmla="*/ 373943 h 936654"/>
              <a:gd name="connsiteX6" fmla="*/ 13599 w 933174"/>
              <a:gd name="connsiteY6" fmla="*/ 358511 h 936654"/>
              <a:gd name="connsiteX7" fmla="*/ 14203 w 933174"/>
              <a:gd name="connsiteY7" fmla="*/ 358671 h 936654"/>
              <a:gd name="connsiteX8" fmla="*/ 12144 w 933174"/>
              <a:gd name="connsiteY8" fmla="*/ 365328 h 936654"/>
              <a:gd name="connsiteX9" fmla="*/ 903196 w 933174"/>
              <a:gd name="connsiteY9" fmla="*/ 307661 h 936654"/>
              <a:gd name="connsiteX10" fmla="*/ 923695 w 933174"/>
              <a:gd name="connsiteY10" fmla="*/ 373943 h 936654"/>
              <a:gd name="connsiteX11" fmla="*/ 933174 w 933174"/>
              <a:gd name="connsiteY11" fmla="*/ 468327 h 936654"/>
              <a:gd name="connsiteX12" fmla="*/ 466587 w 933174"/>
              <a:gd name="connsiteY12" fmla="*/ 936654 h 936654"/>
              <a:gd name="connsiteX13" fmla="*/ 0 w 933174"/>
              <a:gd name="connsiteY13" fmla="*/ 468327 h 936654"/>
              <a:gd name="connsiteX14" fmla="*/ 6285 w 933174"/>
              <a:gd name="connsiteY14" fmla="*/ 405749 h 936654"/>
              <a:gd name="connsiteX15" fmla="*/ 42377 w 933174"/>
              <a:gd name="connsiteY15" fmla="*/ 420201 h 936654"/>
              <a:gd name="connsiteX16" fmla="*/ 90889 w 933174"/>
              <a:gd name="connsiteY16" fmla="*/ 424534 h 936654"/>
              <a:gd name="connsiteX17" fmla="*/ 108978 w 933174"/>
              <a:gd name="connsiteY17" fmla="*/ 518616 h 936654"/>
              <a:gd name="connsiteX18" fmla="*/ 358936 w 933174"/>
              <a:gd name="connsiteY18" fmla="*/ 668818 h 936654"/>
              <a:gd name="connsiteX19" fmla="*/ 419781 w 933174"/>
              <a:gd name="connsiteY19" fmla="*/ 700179 h 936654"/>
              <a:gd name="connsiteX20" fmla="*/ 490492 w 933174"/>
              <a:gd name="connsiteY20" fmla="*/ 627554 h 936654"/>
              <a:gd name="connsiteX21" fmla="*/ 653294 w 933174"/>
              <a:gd name="connsiteY21" fmla="*/ 564832 h 936654"/>
              <a:gd name="connsiteX22" fmla="*/ 738805 w 933174"/>
              <a:gd name="connsiteY22" fmla="*/ 624253 h 936654"/>
              <a:gd name="connsiteX23" fmla="*/ 885650 w 933174"/>
              <a:gd name="connsiteY23" fmla="*/ 409085 h 936654"/>
              <a:gd name="connsiteX24" fmla="*/ 902629 w 933174"/>
              <a:gd name="connsiteY24" fmla="*/ 305826 h 936654"/>
              <a:gd name="connsiteX25" fmla="*/ 903251 w 933174"/>
              <a:gd name="connsiteY25" fmla="*/ 307343 h 936654"/>
              <a:gd name="connsiteX26" fmla="*/ 903196 w 933174"/>
              <a:gd name="connsiteY26" fmla="*/ 307661 h 936654"/>
              <a:gd name="connsiteX27" fmla="*/ 466587 w 933174"/>
              <a:gd name="connsiteY27" fmla="*/ 0 h 936654"/>
              <a:gd name="connsiteX28" fmla="*/ 896508 w 933174"/>
              <a:gd name="connsiteY28" fmla="*/ 286033 h 936654"/>
              <a:gd name="connsiteX29" fmla="*/ 902629 w 933174"/>
              <a:gd name="connsiteY29" fmla="*/ 305826 h 936654"/>
              <a:gd name="connsiteX30" fmla="*/ 891740 w 933174"/>
              <a:gd name="connsiteY30" fmla="*/ 279284 h 936654"/>
              <a:gd name="connsiteX31" fmla="*/ 748672 w 933174"/>
              <a:gd name="connsiteY31" fmla="*/ 540074 h 936654"/>
              <a:gd name="connsiteX32" fmla="*/ 674672 w 933174"/>
              <a:gd name="connsiteY32" fmla="*/ 465798 h 936654"/>
              <a:gd name="connsiteX33" fmla="*/ 743739 w 933174"/>
              <a:gd name="connsiteY33" fmla="*/ 285886 h 936654"/>
              <a:gd name="connsiteX34" fmla="*/ 816095 w 933174"/>
              <a:gd name="connsiteY34" fmla="*/ 292488 h 936654"/>
              <a:gd name="connsiteX35" fmla="*/ 722361 w 933174"/>
              <a:gd name="connsiteY35" fmla="*/ 214911 h 936654"/>
              <a:gd name="connsiteX36" fmla="*/ 641782 w 933174"/>
              <a:gd name="connsiteY36" fmla="*/ 540074 h 936654"/>
              <a:gd name="connsiteX37" fmla="*/ 510226 w 933174"/>
              <a:gd name="connsiteY37" fmla="*/ 566483 h 936654"/>
              <a:gd name="connsiteX38" fmla="*/ 516804 w 933174"/>
              <a:gd name="connsiteY38" fmla="*/ 455895 h 936654"/>
              <a:gd name="connsiteX39" fmla="*/ 559559 w 933174"/>
              <a:gd name="connsiteY39" fmla="*/ 495508 h 936654"/>
              <a:gd name="connsiteX40" fmla="*/ 579293 w 933174"/>
              <a:gd name="connsiteY40" fmla="*/ 398125 h 936654"/>
              <a:gd name="connsiteX41" fmla="*/ 511870 w 933174"/>
              <a:gd name="connsiteY41" fmla="*/ 398125 h 936654"/>
              <a:gd name="connsiteX42" fmla="*/ 478981 w 933174"/>
              <a:gd name="connsiteY42" fmla="*/ 343656 h 936654"/>
              <a:gd name="connsiteX43" fmla="*/ 444447 w 933174"/>
              <a:gd name="connsiteY43" fmla="*/ 447642 h 936654"/>
              <a:gd name="connsiteX44" fmla="*/ 413203 w 933174"/>
              <a:gd name="connsiteY44" fmla="*/ 549977 h 936654"/>
              <a:gd name="connsiteX45" fmla="*/ 449381 w 933174"/>
              <a:gd name="connsiteY45" fmla="*/ 500460 h 936654"/>
              <a:gd name="connsiteX46" fmla="*/ 472403 w 933174"/>
              <a:gd name="connsiteY46" fmla="*/ 594542 h 936654"/>
              <a:gd name="connsiteX47" fmla="*/ 475692 w 933174"/>
              <a:gd name="connsiteY47" fmla="*/ 602795 h 936654"/>
              <a:gd name="connsiteX48" fmla="*/ 381958 w 933174"/>
              <a:gd name="connsiteY48" fmla="*/ 629204 h 936654"/>
              <a:gd name="connsiteX49" fmla="*/ 345780 w 933174"/>
              <a:gd name="connsiteY49" fmla="*/ 482304 h 936654"/>
              <a:gd name="connsiteX50" fmla="*/ 329335 w 933174"/>
              <a:gd name="connsiteY50" fmla="*/ 619301 h 936654"/>
              <a:gd name="connsiteX51" fmla="*/ 159956 w 933174"/>
              <a:gd name="connsiteY51" fmla="*/ 541724 h 936654"/>
              <a:gd name="connsiteX52" fmla="*/ 156667 w 933174"/>
              <a:gd name="connsiteY52" fmla="*/ 465798 h 936654"/>
              <a:gd name="connsiteX53" fmla="*/ 163245 w 933174"/>
              <a:gd name="connsiteY53" fmla="*/ 408028 h 936654"/>
              <a:gd name="connsiteX54" fmla="*/ 304669 w 933174"/>
              <a:gd name="connsiteY54" fmla="*/ 274332 h 936654"/>
              <a:gd name="connsiteX55" fmla="*/ 108978 w 933174"/>
              <a:gd name="connsiteY55" fmla="*/ 365113 h 936654"/>
              <a:gd name="connsiteX56" fmla="*/ 58822 w 933174"/>
              <a:gd name="connsiteY56" fmla="*/ 370478 h 936654"/>
              <a:gd name="connsiteX57" fmla="*/ 14203 w 933174"/>
              <a:gd name="connsiteY57" fmla="*/ 358671 h 936654"/>
              <a:gd name="connsiteX58" fmla="*/ 36667 w 933174"/>
              <a:gd name="connsiteY58" fmla="*/ 286033 h 936654"/>
              <a:gd name="connsiteX59" fmla="*/ 466587 w 933174"/>
              <a:gd name="connsiteY59" fmla="*/ 0 h 936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33174" h="936654">
                <a:moveTo>
                  <a:pt x="8747" y="381241"/>
                </a:moveTo>
                <a:lnTo>
                  <a:pt x="6285" y="405749"/>
                </a:lnTo>
                <a:lnTo>
                  <a:pt x="3733" y="404727"/>
                </a:lnTo>
                <a:close/>
                <a:moveTo>
                  <a:pt x="12144" y="365328"/>
                </a:moveTo>
                <a:lnTo>
                  <a:pt x="8747" y="381241"/>
                </a:lnTo>
                <a:lnTo>
                  <a:pt x="9480" y="373943"/>
                </a:lnTo>
                <a:close/>
                <a:moveTo>
                  <a:pt x="13599" y="358511"/>
                </a:moveTo>
                <a:lnTo>
                  <a:pt x="14203" y="358671"/>
                </a:lnTo>
                <a:lnTo>
                  <a:pt x="12144" y="365328"/>
                </a:lnTo>
                <a:close/>
                <a:moveTo>
                  <a:pt x="903196" y="307661"/>
                </a:moveTo>
                <a:lnTo>
                  <a:pt x="923695" y="373943"/>
                </a:lnTo>
                <a:cubicBezTo>
                  <a:pt x="929910" y="404430"/>
                  <a:pt x="933174" y="435996"/>
                  <a:pt x="933174" y="468327"/>
                </a:cubicBezTo>
                <a:cubicBezTo>
                  <a:pt x="933174" y="726977"/>
                  <a:pt x="724276" y="936654"/>
                  <a:pt x="466587" y="936654"/>
                </a:cubicBezTo>
                <a:cubicBezTo>
                  <a:pt x="208898" y="936654"/>
                  <a:pt x="0" y="726977"/>
                  <a:pt x="0" y="468327"/>
                </a:cubicBezTo>
                <a:lnTo>
                  <a:pt x="6285" y="405749"/>
                </a:lnTo>
                <a:lnTo>
                  <a:pt x="42377" y="420201"/>
                </a:lnTo>
                <a:cubicBezTo>
                  <a:pt x="56766" y="423708"/>
                  <a:pt x="72800" y="425359"/>
                  <a:pt x="90889" y="424534"/>
                </a:cubicBezTo>
                <a:cubicBezTo>
                  <a:pt x="84311" y="444341"/>
                  <a:pt x="85956" y="488906"/>
                  <a:pt x="108978" y="518616"/>
                </a:cubicBezTo>
                <a:cubicBezTo>
                  <a:pt x="2088" y="738142"/>
                  <a:pt x="275068" y="863585"/>
                  <a:pt x="358936" y="668818"/>
                </a:cubicBezTo>
                <a:cubicBezTo>
                  <a:pt x="375380" y="688625"/>
                  <a:pt x="395114" y="700179"/>
                  <a:pt x="419781" y="700179"/>
                </a:cubicBezTo>
                <a:cubicBezTo>
                  <a:pt x="452670" y="698528"/>
                  <a:pt x="478981" y="668818"/>
                  <a:pt x="490492" y="627554"/>
                </a:cubicBezTo>
                <a:cubicBezTo>
                  <a:pt x="536537" y="685324"/>
                  <a:pt x="628627" y="695227"/>
                  <a:pt x="653294" y="564832"/>
                </a:cubicBezTo>
                <a:cubicBezTo>
                  <a:pt x="674672" y="601145"/>
                  <a:pt x="702627" y="624253"/>
                  <a:pt x="738805" y="624253"/>
                </a:cubicBezTo>
                <a:cubicBezTo>
                  <a:pt x="818973" y="624253"/>
                  <a:pt x="862140" y="515625"/>
                  <a:pt x="885650" y="409085"/>
                </a:cubicBezTo>
                <a:close/>
                <a:moveTo>
                  <a:pt x="902629" y="305826"/>
                </a:moveTo>
                <a:lnTo>
                  <a:pt x="903251" y="307343"/>
                </a:lnTo>
                <a:lnTo>
                  <a:pt x="903196" y="307661"/>
                </a:lnTo>
                <a:close/>
                <a:moveTo>
                  <a:pt x="466587" y="0"/>
                </a:moveTo>
                <a:cubicBezTo>
                  <a:pt x="659854" y="0"/>
                  <a:pt x="825676" y="117943"/>
                  <a:pt x="896508" y="286033"/>
                </a:cubicBezTo>
                <a:lnTo>
                  <a:pt x="902629" y="305826"/>
                </a:lnTo>
                <a:lnTo>
                  <a:pt x="891740" y="279284"/>
                </a:lnTo>
                <a:cubicBezTo>
                  <a:pt x="863784" y="373366"/>
                  <a:pt x="806228" y="528520"/>
                  <a:pt x="748672" y="540074"/>
                </a:cubicBezTo>
                <a:cubicBezTo>
                  <a:pt x="710850" y="548326"/>
                  <a:pt x="681249" y="512014"/>
                  <a:pt x="674672" y="465798"/>
                </a:cubicBezTo>
                <a:cubicBezTo>
                  <a:pt x="663160" y="376667"/>
                  <a:pt x="694405" y="289187"/>
                  <a:pt x="743739" y="285886"/>
                </a:cubicBezTo>
                <a:cubicBezTo>
                  <a:pt x="755250" y="353559"/>
                  <a:pt x="807873" y="330451"/>
                  <a:pt x="816095" y="292488"/>
                </a:cubicBezTo>
                <a:cubicBezTo>
                  <a:pt x="825962" y="252875"/>
                  <a:pt x="804584" y="193454"/>
                  <a:pt x="722361" y="214911"/>
                </a:cubicBezTo>
                <a:cubicBezTo>
                  <a:pt x="610538" y="246272"/>
                  <a:pt x="595738" y="429485"/>
                  <a:pt x="641782" y="540074"/>
                </a:cubicBezTo>
                <a:cubicBezTo>
                  <a:pt x="610538" y="607747"/>
                  <a:pt x="559559" y="647361"/>
                  <a:pt x="510226" y="566483"/>
                </a:cubicBezTo>
                <a:cubicBezTo>
                  <a:pt x="513515" y="543375"/>
                  <a:pt x="516804" y="498809"/>
                  <a:pt x="516804" y="455895"/>
                </a:cubicBezTo>
                <a:cubicBezTo>
                  <a:pt x="543115" y="445991"/>
                  <a:pt x="562848" y="454244"/>
                  <a:pt x="559559" y="495508"/>
                </a:cubicBezTo>
                <a:cubicBezTo>
                  <a:pt x="574360" y="485605"/>
                  <a:pt x="630271" y="421233"/>
                  <a:pt x="579293" y="398125"/>
                </a:cubicBezTo>
                <a:cubicBezTo>
                  <a:pt x="567782" y="393173"/>
                  <a:pt x="541470" y="389872"/>
                  <a:pt x="511870" y="398125"/>
                </a:cubicBezTo>
                <a:cubicBezTo>
                  <a:pt x="506937" y="363463"/>
                  <a:pt x="497070" y="338704"/>
                  <a:pt x="478981" y="343656"/>
                </a:cubicBezTo>
                <a:cubicBezTo>
                  <a:pt x="451025" y="351909"/>
                  <a:pt x="442803" y="396474"/>
                  <a:pt x="444447" y="447642"/>
                </a:cubicBezTo>
                <a:cubicBezTo>
                  <a:pt x="428003" y="472400"/>
                  <a:pt x="416492" y="505412"/>
                  <a:pt x="413203" y="549977"/>
                </a:cubicBezTo>
                <a:cubicBezTo>
                  <a:pt x="419781" y="535122"/>
                  <a:pt x="432936" y="516966"/>
                  <a:pt x="449381" y="500460"/>
                </a:cubicBezTo>
                <a:cubicBezTo>
                  <a:pt x="454314" y="536772"/>
                  <a:pt x="462536" y="571434"/>
                  <a:pt x="472403" y="594542"/>
                </a:cubicBezTo>
                <a:cubicBezTo>
                  <a:pt x="472403" y="597843"/>
                  <a:pt x="474048" y="599494"/>
                  <a:pt x="475692" y="602795"/>
                </a:cubicBezTo>
                <a:cubicBezTo>
                  <a:pt x="454314" y="644059"/>
                  <a:pt x="421425" y="657264"/>
                  <a:pt x="381958" y="629204"/>
                </a:cubicBezTo>
                <a:cubicBezTo>
                  <a:pt x="403336" y="569784"/>
                  <a:pt x="400047" y="465798"/>
                  <a:pt x="345780" y="482304"/>
                </a:cubicBezTo>
                <a:cubicBezTo>
                  <a:pt x="307957" y="492207"/>
                  <a:pt x="306313" y="561531"/>
                  <a:pt x="329335" y="619301"/>
                </a:cubicBezTo>
                <a:cubicBezTo>
                  <a:pt x="220801" y="746395"/>
                  <a:pt x="104045" y="645710"/>
                  <a:pt x="159956" y="541724"/>
                </a:cubicBezTo>
                <a:cubicBezTo>
                  <a:pt x="306313" y="569784"/>
                  <a:pt x="309602" y="351909"/>
                  <a:pt x="156667" y="465798"/>
                </a:cubicBezTo>
                <a:cubicBezTo>
                  <a:pt x="146801" y="454244"/>
                  <a:pt x="153378" y="416281"/>
                  <a:pt x="163245" y="408028"/>
                </a:cubicBezTo>
                <a:cubicBezTo>
                  <a:pt x="312891" y="355210"/>
                  <a:pt x="317824" y="297440"/>
                  <a:pt x="304669" y="274332"/>
                </a:cubicBezTo>
                <a:cubicBezTo>
                  <a:pt x="273424" y="218213"/>
                  <a:pt x="166534" y="231417"/>
                  <a:pt x="108978" y="365113"/>
                </a:cubicBezTo>
                <a:cubicBezTo>
                  <a:pt x="91711" y="370890"/>
                  <a:pt x="74856" y="372128"/>
                  <a:pt x="58822" y="370478"/>
                </a:cubicBezTo>
                <a:lnTo>
                  <a:pt x="14203" y="358671"/>
                </a:lnTo>
                <a:lnTo>
                  <a:pt x="36667" y="286033"/>
                </a:lnTo>
                <a:cubicBezTo>
                  <a:pt x="107499" y="117943"/>
                  <a:pt x="273321" y="0"/>
                  <a:pt x="466587"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5" name="Rectangle: Rounded Corners 4">
            <a:extLst>
              <a:ext uri="{FF2B5EF4-FFF2-40B4-BE49-F238E27FC236}">
                <a16:creationId xmlns:a16="http://schemas.microsoft.com/office/drawing/2014/main" id="{8686AA09-36B2-60D4-7C70-FE92B7B9B6A2}"/>
              </a:ext>
            </a:extLst>
          </p:cNvPr>
          <p:cNvSpPr/>
          <p:nvPr/>
        </p:nvSpPr>
        <p:spPr>
          <a:xfrm>
            <a:off x="965881" y="1364226"/>
            <a:ext cx="6654921" cy="2064774"/>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marL="285750" indent="-285750" algn="ctr">
              <a:buFont typeface="Wingdings" panose="05000000000000000000" pitchFamily="2" charset="2"/>
              <a:buChar char="q"/>
            </a:pPr>
            <a:r>
              <a:rPr lang="en-US" sz="1600" b="1">
                <a:solidFill>
                  <a:srgbClr val="0D0D34"/>
                </a:solidFill>
              </a:rPr>
              <a:t>Allow hand over hand actions with staff to complete activities</a:t>
            </a:r>
          </a:p>
          <a:p>
            <a:pPr marL="285750" indent="-285750" algn="ctr">
              <a:buFont typeface="Wingdings" panose="05000000000000000000" pitchFamily="2" charset="2"/>
              <a:buChar char="q"/>
            </a:pPr>
            <a:r>
              <a:rPr lang="en-US" sz="1600" b="1">
                <a:solidFill>
                  <a:srgbClr val="0D0D34"/>
                </a:solidFill>
              </a:rPr>
              <a:t>Grip or hold a large piece of equipment</a:t>
            </a:r>
          </a:p>
          <a:p>
            <a:pPr marL="285750" indent="-285750" algn="ctr">
              <a:buFont typeface="Wingdings" panose="05000000000000000000" pitchFamily="2" charset="2"/>
              <a:buChar char="q"/>
            </a:pPr>
            <a:r>
              <a:rPr lang="en-US" sz="1600" b="1">
                <a:solidFill>
                  <a:srgbClr val="0D0D34"/>
                </a:solidFill>
              </a:rPr>
              <a:t>Grip or hold a small piece of equipment</a:t>
            </a:r>
          </a:p>
          <a:p>
            <a:pPr marL="285750" indent="-285750" algn="ctr">
              <a:buFont typeface="Wingdings" panose="05000000000000000000" pitchFamily="2" charset="2"/>
              <a:buChar char="q"/>
            </a:pPr>
            <a:r>
              <a:rPr lang="en-US" sz="1600" b="1">
                <a:solidFill>
                  <a:srgbClr val="0D0D34"/>
                </a:solidFill>
              </a:rPr>
              <a:t>Drop/release a piece of equipment into a target</a:t>
            </a:r>
          </a:p>
          <a:p>
            <a:pPr marL="285750" indent="-285750" algn="ctr">
              <a:buFont typeface="Wingdings" panose="05000000000000000000" pitchFamily="2" charset="2"/>
              <a:buChar char="q"/>
            </a:pPr>
            <a:r>
              <a:rPr lang="en-US" sz="1600" b="1">
                <a:solidFill>
                  <a:srgbClr val="0D0D34"/>
                </a:solidFill>
              </a:rPr>
              <a:t>Respond to sensory cues during activities </a:t>
            </a:r>
          </a:p>
          <a:p>
            <a:pPr marL="285750" indent="-285750" algn="ctr">
              <a:buFont typeface="Wingdings" panose="05000000000000000000" pitchFamily="2" charset="2"/>
              <a:buChar char="q"/>
            </a:pPr>
            <a:r>
              <a:rPr lang="en-US" sz="1600" b="1">
                <a:solidFill>
                  <a:srgbClr val="0D0D34"/>
                </a:solidFill>
              </a:rPr>
              <a:t>Push an object away </a:t>
            </a:r>
          </a:p>
          <a:p>
            <a:pPr marL="285750" indent="-285750" algn="ctr">
              <a:buFont typeface="Wingdings" panose="05000000000000000000" pitchFamily="2" charset="2"/>
              <a:buChar char="q"/>
            </a:pPr>
            <a:r>
              <a:rPr lang="en-US" sz="1600" b="1">
                <a:solidFill>
                  <a:srgbClr val="0D0D34"/>
                </a:solidFill>
              </a:rPr>
              <a:t>Pull and object towards </a:t>
            </a:r>
          </a:p>
          <a:p>
            <a:pPr marL="285750" indent="-285750" algn="ctr">
              <a:buFont typeface="Wingdings" panose="05000000000000000000" pitchFamily="2" charset="2"/>
              <a:buChar char="q"/>
            </a:pPr>
            <a:r>
              <a:rPr lang="en-US" sz="1600" b="1">
                <a:solidFill>
                  <a:srgbClr val="0D0D34"/>
                </a:solidFill>
              </a:rPr>
              <a:t> Kick an object</a:t>
            </a:r>
          </a:p>
        </p:txBody>
      </p:sp>
      <p:sp>
        <p:nvSpPr>
          <p:cNvPr id="7" name="Rectangle: Rounded Corners 6">
            <a:extLst>
              <a:ext uri="{FF2B5EF4-FFF2-40B4-BE49-F238E27FC236}">
                <a16:creationId xmlns:a16="http://schemas.microsoft.com/office/drawing/2014/main" id="{A9735C9D-8FCF-ADB3-284D-0FCEAA443C44}"/>
              </a:ext>
            </a:extLst>
          </p:cNvPr>
          <p:cNvSpPr/>
          <p:nvPr/>
        </p:nvSpPr>
        <p:spPr>
          <a:xfrm>
            <a:off x="7898659" y="1297858"/>
            <a:ext cx="4005170" cy="447859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85750" indent="-285750" algn="ctr">
              <a:buFont typeface="Wingdings" panose="05000000000000000000" pitchFamily="2" charset="2"/>
              <a:buChar char="q"/>
            </a:pPr>
            <a:endParaRPr lang="en-GB" sz="1600" b="1">
              <a:solidFill>
                <a:srgbClr val="0D0D34"/>
              </a:solidFill>
            </a:endParaRPr>
          </a:p>
        </p:txBody>
      </p:sp>
      <p:sp>
        <p:nvSpPr>
          <p:cNvPr id="8" name="Rectangle: Rounded Corners 7">
            <a:extLst>
              <a:ext uri="{FF2B5EF4-FFF2-40B4-BE49-F238E27FC236}">
                <a16:creationId xmlns:a16="http://schemas.microsoft.com/office/drawing/2014/main" id="{29D51EB2-75B8-0A96-013D-CF46A015D8AC}"/>
              </a:ext>
            </a:extLst>
          </p:cNvPr>
          <p:cNvSpPr/>
          <p:nvPr/>
        </p:nvSpPr>
        <p:spPr>
          <a:xfrm>
            <a:off x="956049" y="3711677"/>
            <a:ext cx="6654921" cy="2064774"/>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85750" indent="-285750" algn="ctr">
              <a:buFont typeface="Wingdings" panose="05000000000000000000" pitchFamily="2" charset="2"/>
              <a:buChar char="q"/>
            </a:pPr>
            <a:r>
              <a:rPr lang="en-US" sz="1600" b="1">
                <a:solidFill>
                  <a:srgbClr val="0D0D34"/>
                </a:solidFill>
              </a:rPr>
              <a:t>Show signs of enjoyment during the session</a:t>
            </a:r>
          </a:p>
          <a:p>
            <a:pPr marL="285750" indent="-285750" algn="ctr">
              <a:buFont typeface="Wingdings" panose="05000000000000000000" pitchFamily="2" charset="2"/>
              <a:buChar char="q"/>
            </a:pPr>
            <a:r>
              <a:rPr lang="en-US" sz="1600" b="1">
                <a:solidFill>
                  <a:srgbClr val="0D0D34"/>
                </a:solidFill>
              </a:rPr>
              <a:t>Make eye contact with staff while completing an activity</a:t>
            </a:r>
          </a:p>
          <a:p>
            <a:pPr marL="285750" indent="-285750" algn="ctr">
              <a:buFont typeface="Wingdings" panose="05000000000000000000" pitchFamily="2" charset="2"/>
              <a:buChar char="q"/>
            </a:pPr>
            <a:r>
              <a:rPr lang="en-US" sz="1600" b="1">
                <a:solidFill>
                  <a:srgbClr val="0D0D34"/>
                </a:solidFill>
              </a:rPr>
              <a:t>Make eye contact with other pupils while completing an activity</a:t>
            </a:r>
          </a:p>
          <a:p>
            <a:pPr marL="285750" indent="-285750" algn="ctr">
              <a:buFont typeface="Wingdings" panose="05000000000000000000" pitchFamily="2" charset="2"/>
              <a:buChar char="q"/>
            </a:pPr>
            <a:r>
              <a:rPr lang="en-US" sz="1600" b="1">
                <a:solidFill>
                  <a:srgbClr val="0D0D34"/>
                </a:solidFill>
              </a:rPr>
              <a:t>Focus on a piece of equipment to show interest in it</a:t>
            </a:r>
          </a:p>
          <a:p>
            <a:pPr marL="285750" indent="-285750" algn="ctr">
              <a:buFont typeface="Wingdings" panose="05000000000000000000" pitchFamily="2" charset="2"/>
              <a:buChar char="q"/>
            </a:pPr>
            <a:r>
              <a:rPr lang="en-US" sz="1600" b="1">
                <a:solidFill>
                  <a:srgbClr val="0D0D34"/>
                </a:solidFill>
              </a:rPr>
              <a:t>Choose a piece of equipment through eye contact or body language</a:t>
            </a:r>
          </a:p>
          <a:p>
            <a:pPr marL="285750" indent="-285750" algn="ctr">
              <a:buFont typeface="Wingdings" panose="05000000000000000000" pitchFamily="2" charset="2"/>
              <a:buChar char="q"/>
            </a:pPr>
            <a:endParaRPr lang="en-US" sz="1600" b="1">
              <a:solidFill>
                <a:srgbClr val="0D0D34"/>
              </a:solidFill>
            </a:endParaRPr>
          </a:p>
        </p:txBody>
      </p:sp>
    </p:spTree>
    <p:extLst>
      <p:ext uri="{BB962C8B-B14F-4D97-AF65-F5344CB8AC3E}">
        <p14:creationId xmlns:p14="http://schemas.microsoft.com/office/powerpoint/2010/main" val="1583998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D0D34"/>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B87E8C-8DC6-B8E5-9629-9EC1577BC492}"/>
              </a:ext>
            </a:extLst>
          </p:cNvPr>
          <p:cNvSpPr txBox="1"/>
          <p:nvPr/>
        </p:nvSpPr>
        <p:spPr>
          <a:xfrm>
            <a:off x="3898488" y="492953"/>
            <a:ext cx="4714569" cy="523220"/>
          </a:xfrm>
          <a:prstGeom prst="rect">
            <a:avLst/>
          </a:prstGeom>
          <a:noFill/>
        </p:spPr>
        <p:txBody>
          <a:bodyPr wrap="square" rtlCol="0">
            <a:spAutoFit/>
          </a:bodyPr>
          <a:lstStyle/>
          <a:p>
            <a:pPr algn="ctr"/>
            <a:r>
              <a:rPr lang="en-US" sz="2800" b="1">
                <a:solidFill>
                  <a:schemeClr val="bg1"/>
                </a:solidFill>
              </a:rPr>
              <a:t>Target Checklist Pre-Formal</a:t>
            </a:r>
          </a:p>
        </p:txBody>
      </p:sp>
      <p:sp>
        <p:nvSpPr>
          <p:cNvPr id="4" name="Freeform 5">
            <a:extLst>
              <a:ext uri="{FF2B5EF4-FFF2-40B4-BE49-F238E27FC236}">
                <a16:creationId xmlns:a16="http://schemas.microsoft.com/office/drawing/2014/main" id="{FB6B9111-E196-66CC-64EF-27F84A5A705C}"/>
              </a:ext>
            </a:extLst>
          </p:cNvPr>
          <p:cNvSpPr>
            <a:spLocks/>
          </p:cNvSpPr>
          <p:nvPr/>
        </p:nvSpPr>
        <p:spPr bwMode="auto">
          <a:xfrm>
            <a:off x="288171" y="211268"/>
            <a:ext cx="1157171" cy="1086590"/>
          </a:xfrm>
          <a:custGeom>
            <a:avLst/>
            <a:gdLst>
              <a:gd name="connsiteX0" fmla="*/ 8747 w 933174"/>
              <a:gd name="connsiteY0" fmla="*/ 381241 h 936654"/>
              <a:gd name="connsiteX1" fmla="*/ 6285 w 933174"/>
              <a:gd name="connsiteY1" fmla="*/ 405749 h 936654"/>
              <a:gd name="connsiteX2" fmla="*/ 3733 w 933174"/>
              <a:gd name="connsiteY2" fmla="*/ 404727 h 936654"/>
              <a:gd name="connsiteX3" fmla="*/ 12144 w 933174"/>
              <a:gd name="connsiteY3" fmla="*/ 365328 h 936654"/>
              <a:gd name="connsiteX4" fmla="*/ 8747 w 933174"/>
              <a:gd name="connsiteY4" fmla="*/ 381241 h 936654"/>
              <a:gd name="connsiteX5" fmla="*/ 9480 w 933174"/>
              <a:gd name="connsiteY5" fmla="*/ 373943 h 936654"/>
              <a:gd name="connsiteX6" fmla="*/ 13599 w 933174"/>
              <a:gd name="connsiteY6" fmla="*/ 358511 h 936654"/>
              <a:gd name="connsiteX7" fmla="*/ 14203 w 933174"/>
              <a:gd name="connsiteY7" fmla="*/ 358671 h 936654"/>
              <a:gd name="connsiteX8" fmla="*/ 12144 w 933174"/>
              <a:gd name="connsiteY8" fmla="*/ 365328 h 936654"/>
              <a:gd name="connsiteX9" fmla="*/ 903196 w 933174"/>
              <a:gd name="connsiteY9" fmla="*/ 307661 h 936654"/>
              <a:gd name="connsiteX10" fmla="*/ 923695 w 933174"/>
              <a:gd name="connsiteY10" fmla="*/ 373943 h 936654"/>
              <a:gd name="connsiteX11" fmla="*/ 933174 w 933174"/>
              <a:gd name="connsiteY11" fmla="*/ 468327 h 936654"/>
              <a:gd name="connsiteX12" fmla="*/ 466587 w 933174"/>
              <a:gd name="connsiteY12" fmla="*/ 936654 h 936654"/>
              <a:gd name="connsiteX13" fmla="*/ 0 w 933174"/>
              <a:gd name="connsiteY13" fmla="*/ 468327 h 936654"/>
              <a:gd name="connsiteX14" fmla="*/ 6285 w 933174"/>
              <a:gd name="connsiteY14" fmla="*/ 405749 h 936654"/>
              <a:gd name="connsiteX15" fmla="*/ 42377 w 933174"/>
              <a:gd name="connsiteY15" fmla="*/ 420201 h 936654"/>
              <a:gd name="connsiteX16" fmla="*/ 90889 w 933174"/>
              <a:gd name="connsiteY16" fmla="*/ 424534 h 936654"/>
              <a:gd name="connsiteX17" fmla="*/ 108978 w 933174"/>
              <a:gd name="connsiteY17" fmla="*/ 518616 h 936654"/>
              <a:gd name="connsiteX18" fmla="*/ 358936 w 933174"/>
              <a:gd name="connsiteY18" fmla="*/ 668818 h 936654"/>
              <a:gd name="connsiteX19" fmla="*/ 419781 w 933174"/>
              <a:gd name="connsiteY19" fmla="*/ 700179 h 936654"/>
              <a:gd name="connsiteX20" fmla="*/ 490492 w 933174"/>
              <a:gd name="connsiteY20" fmla="*/ 627554 h 936654"/>
              <a:gd name="connsiteX21" fmla="*/ 653294 w 933174"/>
              <a:gd name="connsiteY21" fmla="*/ 564832 h 936654"/>
              <a:gd name="connsiteX22" fmla="*/ 738805 w 933174"/>
              <a:gd name="connsiteY22" fmla="*/ 624253 h 936654"/>
              <a:gd name="connsiteX23" fmla="*/ 885650 w 933174"/>
              <a:gd name="connsiteY23" fmla="*/ 409085 h 936654"/>
              <a:gd name="connsiteX24" fmla="*/ 902629 w 933174"/>
              <a:gd name="connsiteY24" fmla="*/ 305826 h 936654"/>
              <a:gd name="connsiteX25" fmla="*/ 903251 w 933174"/>
              <a:gd name="connsiteY25" fmla="*/ 307343 h 936654"/>
              <a:gd name="connsiteX26" fmla="*/ 903196 w 933174"/>
              <a:gd name="connsiteY26" fmla="*/ 307661 h 936654"/>
              <a:gd name="connsiteX27" fmla="*/ 466587 w 933174"/>
              <a:gd name="connsiteY27" fmla="*/ 0 h 936654"/>
              <a:gd name="connsiteX28" fmla="*/ 896508 w 933174"/>
              <a:gd name="connsiteY28" fmla="*/ 286033 h 936654"/>
              <a:gd name="connsiteX29" fmla="*/ 902629 w 933174"/>
              <a:gd name="connsiteY29" fmla="*/ 305826 h 936654"/>
              <a:gd name="connsiteX30" fmla="*/ 891740 w 933174"/>
              <a:gd name="connsiteY30" fmla="*/ 279284 h 936654"/>
              <a:gd name="connsiteX31" fmla="*/ 748672 w 933174"/>
              <a:gd name="connsiteY31" fmla="*/ 540074 h 936654"/>
              <a:gd name="connsiteX32" fmla="*/ 674672 w 933174"/>
              <a:gd name="connsiteY32" fmla="*/ 465798 h 936654"/>
              <a:gd name="connsiteX33" fmla="*/ 743739 w 933174"/>
              <a:gd name="connsiteY33" fmla="*/ 285886 h 936654"/>
              <a:gd name="connsiteX34" fmla="*/ 816095 w 933174"/>
              <a:gd name="connsiteY34" fmla="*/ 292488 h 936654"/>
              <a:gd name="connsiteX35" fmla="*/ 722361 w 933174"/>
              <a:gd name="connsiteY35" fmla="*/ 214911 h 936654"/>
              <a:gd name="connsiteX36" fmla="*/ 641782 w 933174"/>
              <a:gd name="connsiteY36" fmla="*/ 540074 h 936654"/>
              <a:gd name="connsiteX37" fmla="*/ 510226 w 933174"/>
              <a:gd name="connsiteY37" fmla="*/ 566483 h 936654"/>
              <a:gd name="connsiteX38" fmla="*/ 516804 w 933174"/>
              <a:gd name="connsiteY38" fmla="*/ 455895 h 936654"/>
              <a:gd name="connsiteX39" fmla="*/ 559559 w 933174"/>
              <a:gd name="connsiteY39" fmla="*/ 495508 h 936654"/>
              <a:gd name="connsiteX40" fmla="*/ 579293 w 933174"/>
              <a:gd name="connsiteY40" fmla="*/ 398125 h 936654"/>
              <a:gd name="connsiteX41" fmla="*/ 511870 w 933174"/>
              <a:gd name="connsiteY41" fmla="*/ 398125 h 936654"/>
              <a:gd name="connsiteX42" fmla="*/ 478981 w 933174"/>
              <a:gd name="connsiteY42" fmla="*/ 343656 h 936654"/>
              <a:gd name="connsiteX43" fmla="*/ 444447 w 933174"/>
              <a:gd name="connsiteY43" fmla="*/ 447642 h 936654"/>
              <a:gd name="connsiteX44" fmla="*/ 413203 w 933174"/>
              <a:gd name="connsiteY44" fmla="*/ 549977 h 936654"/>
              <a:gd name="connsiteX45" fmla="*/ 449381 w 933174"/>
              <a:gd name="connsiteY45" fmla="*/ 500460 h 936654"/>
              <a:gd name="connsiteX46" fmla="*/ 472403 w 933174"/>
              <a:gd name="connsiteY46" fmla="*/ 594542 h 936654"/>
              <a:gd name="connsiteX47" fmla="*/ 475692 w 933174"/>
              <a:gd name="connsiteY47" fmla="*/ 602795 h 936654"/>
              <a:gd name="connsiteX48" fmla="*/ 381958 w 933174"/>
              <a:gd name="connsiteY48" fmla="*/ 629204 h 936654"/>
              <a:gd name="connsiteX49" fmla="*/ 345780 w 933174"/>
              <a:gd name="connsiteY49" fmla="*/ 482304 h 936654"/>
              <a:gd name="connsiteX50" fmla="*/ 329335 w 933174"/>
              <a:gd name="connsiteY50" fmla="*/ 619301 h 936654"/>
              <a:gd name="connsiteX51" fmla="*/ 159956 w 933174"/>
              <a:gd name="connsiteY51" fmla="*/ 541724 h 936654"/>
              <a:gd name="connsiteX52" fmla="*/ 156667 w 933174"/>
              <a:gd name="connsiteY52" fmla="*/ 465798 h 936654"/>
              <a:gd name="connsiteX53" fmla="*/ 163245 w 933174"/>
              <a:gd name="connsiteY53" fmla="*/ 408028 h 936654"/>
              <a:gd name="connsiteX54" fmla="*/ 304669 w 933174"/>
              <a:gd name="connsiteY54" fmla="*/ 274332 h 936654"/>
              <a:gd name="connsiteX55" fmla="*/ 108978 w 933174"/>
              <a:gd name="connsiteY55" fmla="*/ 365113 h 936654"/>
              <a:gd name="connsiteX56" fmla="*/ 58822 w 933174"/>
              <a:gd name="connsiteY56" fmla="*/ 370478 h 936654"/>
              <a:gd name="connsiteX57" fmla="*/ 14203 w 933174"/>
              <a:gd name="connsiteY57" fmla="*/ 358671 h 936654"/>
              <a:gd name="connsiteX58" fmla="*/ 36667 w 933174"/>
              <a:gd name="connsiteY58" fmla="*/ 286033 h 936654"/>
              <a:gd name="connsiteX59" fmla="*/ 466587 w 933174"/>
              <a:gd name="connsiteY59" fmla="*/ 0 h 936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33174" h="936654">
                <a:moveTo>
                  <a:pt x="8747" y="381241"/>
                </a:moveTo>
                <a:lnTo>
                  <a:pt x="6285" y="405749"/>
                </a:lnTo>
                <a:lnTo>
                  <a:pt x="3733" y="404727"/>
                </a:lnTo>
                <a:close/>
                <a:moveTo>
                  <a:pt x="12144" y="365328"/>
                </a:moveTo>
                <a:lnTo>
                  <a:pt x="8747" y="381241"/>
                </a:lnTo>
                <a:lnTo>
                  <a:pt x="9480" y="373943"/>
                </a:lnTo>
                <a:close/>
                <a:moveTo>
                  <a:pt x="13599" y="358511"/>
                </a:moveTo>
                <a:lnTo>
                  <a:pt x="14203" y="358671"/>
                </a:lnTo>
                <a:lnTo>
                  <a:pt x="12144" y="365328"/>
                </a:lnTo>
                <a:close/>
                <a:moveTo>
                  <a:pt x="903196" y="307661"/>
                </a:moveTo>
                <a:lnTo>
                  <a:pt x="923695" y="373943"/>
                </a:lnTo>
                <a:cubicBezTo>
                  <a:pt x="929910" y="404430"/>
                  <a:pt x="933174" y="435996"/>
                  <a:pt x="933174" y="468327"/>
                </a:cubicBezTo>
                <a:cubicBezTo>
                  <a:pt x="933174" y="726977"/>
                  <a:pt x="724276" y="936654"/>
                  <a:pt x="466587" y="936654"/>
                </a:cubicBezTo>
                <a:cubicBezTo>
                  <a:pt x="208898" y="936654"/>
                  <a:pt x="0" y="726977"/>
                  <a:pt x="0" y="468327"/>
                </a:cubicBezTo>
                <a:lnTo>
                  <a:pt x="6285" y="405749"/>
                </a:lnTo>
                <a:lnTo>
                  <a:pt x="42377" y="420201"/>
                </a:lnTo>
                <a:cubicBezTo>
                  <a:pt x="56766" y="423708"/>
                  <a:pt x="72800" y="425359"/>
                  <a:pt x="90889" y="424534"/>
                </a:cubicBezTo>
                <a:cubicBezTo>
                  <a:pt x="84311" y="444341"/>
                  <a:pt x="85956" y="488906"/>
                  <a:pt x="108978" y="518616"/>
                </a:cubicBezTo>
                <a:cubicBezTo>
                  <a:pt x="2088" y="738142"/>
                  <a:pt x="275068" y="863585"/>
                  <a:pt x="358936" y="668818"/>
                </a:cubicBezTo>
                <a:cubicBezTo>
                  <a:pt x="375380" y="688625"/>
                  <a:pt x="395114" y="700179"/>
                  <a:pt x="419781" y="700179"/>
                </a:cubicBezTo>
                <a:cubicBezTo>
                  <a:pt x="452670" y="698528"/>
                  <a:pt x="478981" y="668818"/>
                  <a:pt x="490492" y="627554"/>
                </a:cubicBezTo>
                <a:cubicBezTo>
                  <a:pt x="536537" y="685324"/>
                  <a:pt x="628627" y="695227"/>
                  <a:pt x="653294" y="564832"/>
                </a:cubicBezTo>
                <a:cubicBezTo>
                  <a:pt x="674672" y="601145"/>
                  <a:pt x="702627" y="624253"/>
                  <a:pt x="738805" y="624253"/>
                </a:cubicBezTo>
                <a:cubicBezTo>
                  <a:pt x="818973" y="624253"/>
                  <a:pt x="862140" y="515625"/>
                  <a:pt x="885650" y="409085"/>
                </a:cubicBezTo>
                <a:close/>
                <a:moveTo>
                  <a:pt x="902629" y="305826"/>
                </a:moveTo>
                <a:lnTo>
                  <a:pt x="903251" y="307343"/>
                </a:lnTo>
                <a:lnTo>
                  <a:pt x="903196" y="307661"/>
                </a:lnTo>
                <a:close/>
                <a:moveTo>
                  <a:pt x="466587" y="0"/>
                </a:moveTo>
                <a:cubicBezTo>
                  <a:pt x="659854" y="0"/>
                  <a:pt x="825676" y="117943"/>
                  <a:pt x="896508" y="286033"/>
                </a:cubicBezTo>
                <a:lnTo>
                  <a:pt x="902629" y="305826"/>
                </a:lnTo>
                <a:lnTo>
                  <a:pt x="891740" y="279284"/>
                </a:lnTo>
                <a:cubicBezTo>
                  <a:pt x="863784" y="373366"/>
                  <a:pt x="806228" y="528520"/>
                  <a:pt x="748672" y="540074"/>
                </a:cubicBezTo>
                <a:cubicBezTo>
                  <a:pt x="710850" y="548326"/>
                  <a:pt x="681249" y="512014"/>
                  <a:pt x="674672" y="465798"/>
                </a:cubicBezTo>
                <a:cubicBezTo>
                  <a:pt x="663160" y="376667"/>
                  <a:pt x="694405" y="289187"/>
                  <a:pt x="743739" y="285886"/>
                </a:cubicBezTo>
                <a:cubicBezTo>
                  <a:pt x="755250" y="353559"/>
                  <a:pt x="807873" y="330451"/>
                  <a:pt x="816095" y="292488"/>
                </a:cubicBezTo>
                <a:cubicBezTo>
                  <a:pt x="825962" y="252875"/>
                  <a:pt x="804584" y="193454"/>
                  <a:pt x="722361" y="214911"/>
                </a:cubicBezTo>
                <a:cubicBezTo>
                  <a:pt x="610538" y="246272"/>
                  <a:pt x="595738" y="429485"/>
                  <a:pt x="641782" y="540074"/>
                </a:cubicBezTo>
                <a:cubicBezTo>
                  <a:pt x="610538" y="607747"/>
                  <a:pt x="559559" y="647361"/>
                  <a:pt x="510226" y="566483"/>
                </a:cubicBezTo>
                <a:cubicBezTo>
                  <a:pt x="513515" y="543375"/>
                  <a:pt x="516804" y="498809"/>
                  <a:pt x="516804" y="455895"/>
                </a:cubicBezTo>
                <a:cubicBezTo>
                  <a:pt x="543115" y="445991"/>
                  <a:pt x="562848" y="454244"/>
                  <a:pt x="559559" y="495508"/>
                </a:cubicBezTo>
                <a:cubicBezTo>
                  <a:pt x="574360" y="485605"/>
                  <a:pt x="630271" y="421233"/>
                  <a:pt x="579293" y="398125"/>
                </a:cubicBezTo>
                <a:cubicBezTo>
                  <a:pt x="567782" y="393173"/>
                  <a:pt x="541470" y="389872"/>
                  <a:pt x="511870" y="398125"/>
                </a:cubicBezTo>
                <a:cubicBezTo>
                  <a:pt x="506937" y="363463"/>
                  <a:pt x="497070" y="338704"/>
                  <a:pt x="478981" y="343656"/>
                </a:cubicBezTo>
                <a:cubicBezTo>
                  <a:pt x="451025" y="351909"/>
                  <a:pt x="442803" y="396474"/>
                  <a:pt x="444447" y="447642"/>
                </a:cubicBezTo>
                <a:cubicBezTo>
                  <a:pt x="428003" y="472400"/>
                  <a:pt x="416492" y="505412"/>
                  <a:pt x="413203" y="549977"/>
                </a:cubicBezTo>
                <a:cubicBezTo>
                  <a:pt x="419781" y="535122"/>
                  <a:pt x="432936" y="516966"/>
                  <a:pt x="449381" y="500460"/>
                </a:cubicBezTo>
                <a:cubicBezTo>
                  <a:pt x="454314" y="536772"/>
                  <a:pt x="462536" y="571434"/>
                  <a:pt x="472403" y="594542"/>
                </a:cubicBezTo>
                <a:cubicBezTo>
                  <a:pt x="472403" y="597843"/>
                  <a:pt x="474048" y="599494"/>
                  <a:pt x="475692" y="602795"/>
                </a:cubicBezTo>
                <a:cubicBezTo>
                  <a:pt x="454314" y="644059"/>
                  <a:pt x="421425" y="657264"/>
                  <a:pt x="381958" y="629204"/>
                </a:cubicBezTo>
                <a:cubicBezTo>
                  <a:pt x="403336" y="569784"/>
                  <a:pt x="400047" y="465798"/>
                  <a:pt x="345780" y="482304"/>
                </a:cubicBezTo>
                <a:cubicBezTo>
                  <a:pt x="307957" y="492207"/>
                  <a:pt x="306313" y="561531"/>
                  <a:pt x="329335" y="619301"/>
                </a:cubicBezTo>
                <a:cubicBezTo>
                  <a:pt x="220801" y="746395"/>
                  <a:pt x="104045" y="645710"/>
                  <a:pt x="159956" y="541724"/>
                </a:cubicBezTo>
                <a:cubicBezTo>
                  <a:pt x="306313" y="569784"/>
                  <a:pt x="309602" y="351909"/>
                  <a:pt x="156667" y="465798"/>
                </a:cubicBezTo>
                <a:cubicBezTo>
                  <a:pt x="146801" y="454244"/>
                  <a:pt x="153378" y="416281"/>
                  <a:pt x="163245" y="408028"/>
                </a:cubicBezTo>
                <a:cubicBezTo>
                  <a:pt x="312891" y="355210"/>
                  <a:pt x="317824" y="297440"/>
                  <a:pt x="304669" y="274332"/>
                </a:cubicBezTo>
                <a:cubicBezTo>
                  <a:pt x="273424" y="218213"/>
                  <a:pt x="166534" y="231417"/>
                  <a:pt x="108978" y="365113"/>
                </a:cubicBezTo>
                <a:cubicBezTo>
                  <a:pt x="91711" y="370890"/>
                  <a:pt x="74856" y="372128"/>
                  <a:pt x="58822" y="370478"/>
                </a:cubicBezTo>
                <a:lnTo>
                  <a:pt x="14203" y="358671"/>
                </a:lnTo>
                <a:lnTo>
                  <a:pt x="36667" y="286033"/>
                </a:lnTo>
                <a:cubicBezTo>
                  <a:pt x="107499" y="117943"/>
                  <a:pt x="273321" y="0"/>
                  <a:pt x="466587"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5" name="Rectangle: Rounded Corners 4">
            <a:extLst>
              <a:ext uri="{FF2B5EF4-FFF2-40B4-BE49-F238E27FC236}">
                <a16:creationId xmlns:a16="http://schemas.microsoft.com/office/drawing/2014/main" id="{8686AA09-36B2-60D4-7C70-FE92B7B9B6A2}"/>
              </a:ext>
            </a:extLst>
          </p:cNvPr>
          <p:cNvSpPr/>
          <p:nvPr/>
        </p:nvSpPr>
        <p:spPr>
          <a:xfrm>
            <a:off x="965881" y="1364226"/>
            <a:ext cx="6654921" cy="2064774"/>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marL="285750" indent="-285750" algn="ctr">
              <a:buFont typeface="Wingdings" panose="05000000000000000000" pitchFamily="2" charset="2"/>
              <a:buChar char="q"/>
            </a:pPr>
            <a:r>
              <a:rPr lang="en-US" sz="1600" b="1">
                <a:solidFill>
                  <a:srgbClr val="0D0D34"/>
                </a:solidFill>
              </a:rPr>
              <a:t>Engage in activities using gross motor skills: </a:t>
            </a:r>
          </a:p>
          <a:p>
            <a:pPr marL="285750" indent="-285750" algn="ctr">
              <a:buFont typeface="Wingdings" panose="05000000000000000000" pitchFamily="2" charset="2"/>
              <a:buChar char="q"/>
            </a:pPr>
            <a:r>
              <a:rPr lang="en-US" sz="1600" b="1">
                <a:solidFill>
                  <a:srgbClr val="0D0D34"/>
                </a:solidFill>
              </a:rPr>
              <a:t>Run / Jump / Hop / Skip </a:t>
            </a:r>
          </a:p>
          <a:p>
            <a:pPr marL="285750" indent="-285750" algn="ctr">
              <a:buFont typeface="Wingdings" panose="05000000000000000000" pitchFamily="2" charset="2"/>
              <a:buChar char="q"/>
            </a:pPr>
            <a:r>
              <a:rPr lang="en-US" sz="1600" b="1">
                <a:solidFill>
                  <a:srgbClr val="0D0D34"/>
                </a:solidFill>
              </a:rPr>
              <a:t>Grip a piece of equipment throughout the length of an activity</a:t>
            </a:r>
          </a:p>
          <a:p>
            <a:pPr marL="285750" indent="-285750" algn="ctr">
              <a:buFont typeface="Wingdings" panose="05000000000000000000" pitchFamily="2" charset="2"/>
              <a:buChar char="q"/>
            </a:pPr>
            <a:r>
              <a:rPr lang="en-US" sz="1600" b="1">
                <a:solidFill>
                  <a:srgbClr val="0D0D34"/>
                </a:solidFill>
              </a:rPr>
              <a:t>Drop/release a piece of equipment into a target</a:t>
            </a: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p:txBody>
      </p:sp>
      <p:sp>
        <p:nvSpPr>
          <p:cNvPr id="7" name="Rectangle: Rounded Corners 6">
            <a:extLst>
              <a:ext uri="{FF2B5EF4-FFF2-40B4-BE49-F238E27FC236}">
                <a16:creationId xmlns:a16="http://schemas.microsoft.com/office/drawing/2014/main" id="{A9735C9D-8FCF-ADB3-284D-0FCEAA443C44}"/>
              </a:ext>
            </a:extLst>
          </p:cNvPr>
          <p:cNvSpPr/>
          <p:nvPr/>
        </p:nvSpPr>
        <p:spPr>
          <a:xfrm>
            <a:off x="7898659" y="1297858"/>
            <a:ext cx="4005170" cy="447859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lang="en-GB" b="1">
              <a:solidFill>
                <a:srgbClr val="0D0D34"/>
              </a:solidFill>
            </a:endParaRPr>
          </a:p>
        </p:txBody>
      </p:sp>
      <p:sp>
        <p:nvSpPr>
          <p:cNvPr id="8" name="Rectangle: Rounded Corners 7">
            <a:extLst>
              <a:ext uri="{FF2B5EF4-FFF2-40B4-BE49-F238E27FC236}">
                <a16:creationId xmlns:a16="http://schemas.microsoft.com/office/drawing/2014/main" id="{29D51EB2-75B8-0A96-013D-CF46A015D8AC}"/>
              </a:ext>
            </a:extLst>
          </p:cNvPr>
          <p:cNvSpPr/>
          <p:nvPr/>
        </p:nvSpPr>
        <p:spPr>
          <a:xfrm>
            <a:off x="956049" y="3711677"/>
            <a:ext cx="6654921" cy="2064774"/>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85750" indent="-285750" algn="ctr">
              <a:buFont typeface="Wingdings" panose="05000000000000000000" pitchFamily="2" charset="2"/>
              <a:buChar char="q"/>
            </a:pPr>
            <a:r>
              <a:rPr lang="en-US" sz="1600" b="1">
                <a:solidFill>
                  <a:srgbClr val="0D0D34"/>
                </a:solidFill>
              </a:rPr>
              <a:t>Show signs of enjoyment during the session</a:t>
            </a:r>
          </a:p>
          <a:p>
            <a:pPr marL="285750" indent="-285750" algn="ctr">
              <a:buFont typeface="Wingdings" panose="05000000000000000000" pitchFamily="2" charset="2"/>
              <a:buChar char="q"/>
            </a:pPr>
            <a:r>
              <a:rPr lang="en-US" sz="1600" b="1">
                <a:solidFill>
                  <a:srgbClr val="0D0D34"/>
                </a:solidFill>
              </a:rPr>
              <a:t>Respond to verbal/Makaton cues used by staff to complete an activity</a:t>
            </a:r>
          </a:p>
          <a:p>
            <a:pPr marL="285750" indent="-285750" algn="ctr">
              <a:buFont typeface="Wingdings" panose="05000000000000000000" pitchFamily="2" charset="2"/>
              <a:buChar char="q"/>
            </a:pPr>
            <a:r>
              <a:rPr lang="en-US" sz="1600" b="1">
                <a:solidFill>
                  <a:srgbClr val="0D0D34"/>
                </a:solidFill>
              </a:rPr>
              <a:t>Follow instruction or copy demonstration to complete activities on an individual basis</a:t>
            </a:r>
          </a:p>
          <a:p>
            <a:pPr marL="285750" indent="-285750" algn="ctr">
              <a:buFont typeface="Wingdings" panose="05000000000000000000" pitchFamily="2" charset="2"/>
              <a:buChar char="q"/>
            </a:pPr>
            <a:r>
              <a:rPr lang="en-US" sz="1600" b="1">
                <a:solidFill>
                  <a:srgbClr val="0D0D34"/>
                </a:solidFill>
              </a:rPr>
              <a:t>Choose a piece of equipment</a:t>
            </a:r>
          </a:p>
          <a:p>
            <a:pPr marL="285750" indent="-285750" algn="ctr">
              <a:buFont typeface="Wingdings" panose="05000000000000000000" pitchFamily="2" charset="2"/>
              <a:buChar char="q"/>
            </a:pPr>
            <a:endParaRPr lang="en-US" sz="1600" b="1">
              <a:solidFill>
                <a:srgbClr val="0D0D34"/>
              </a:solidFill>
            </a:endParaRPr>
          </a:p>
        </p:txBody>
      </p:sp>
    </p:spTree>
    <p:extLst>
      <p:ext uri="{BB962C8B-B14F-4D97-AF65-F5344CB8AC3E}">
        <p14:creationId xmlns:p14="http://schemas.microsoft.com/office/powerpoint/2010/main" val="326346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D0D34"/>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B87E8C-8DC6-B8E5-9629-9EC1577BC492}"/>
              </a:ext>
            </a:extLst>
          </p:cNvPr>
          <p:cNvSpPr txBox="1"/>
          <p:nvPr/>
        </p:nvSpPr>
        <p:spPr>
          <a:xfrm>
            <a:off x="3428999" y="492953"/>
            <a:ext cx="5334002" cy="523220"/>
          </a:xfrm>
          <a:prstGeom prst="rect">
            <a:avLst/>
          </a:prstGeom>
          <a:noFill/>
        </p:spPr>
        <p:txBody>
          <a:bodyPr wrap="square" rtlCol="0">
            <a:spAutoFit/>
          </a:bodyPr>
          <a:lstStyle/>
          <a:p>
            <a:pPr algn="ctr"/>
            <a:r>
              <a:rPr lang="en-US" sz="2800" b="1">
                <a:solidFill>
                  <a:schemeClr val="bg1"/>
                </a:solidFill>
              </a:rPr>
              <a:t>Target Checklist Semi-Formal</a:t>
            </a:r>
          </a:p>
        </p:txBody>
      </p:sp>
      <p:sp>
        <p:nvSpPr>
          <p:cNvPr id="4" name="Freeform 5">
            <a:extLst>
              <a:ext uri="{FF2B5EF4-FFF2-40B4-BE49-F238E27FC236}">
                <a16:creationId xmlns:a16="http://schemas.microsoft.com/office/drawing/2014/main" id="{FB6B9111-E196-66CC-64EF-27F84A5A705C}"/>
              </a:ext>
            </a:extLst>
          </p:cNvPr>
          <p:cNvSpPr>
            <a:spLocks/>
          </p:cNvSpPr>
          <p:nvPr/>
        </p:nvSpPr>
        <p:spPr bwMode="auto">
          <a:xfrm>
            <a:off x="288171" y="211268"/>
            <a:ext cx="1157171" cy="1086590"/>
          </a:xfrm>
          <a:custGeom>
            <a:avLst/>
            <a:gdLst>
              <a:gd name="connsiteX0" fmla="*/ 8747 w 933174"/>
              <a:gd name="connsiteY0" fmla="*/ 381241 h 936654"/>
              <a:gd name="connsiteX1" fmla="*/ 6285 w 933174"/>
              <a:gd name="connsiteY1" fmla="*/ 405749 h 936654"/>
              <a:gd name="connsiteX2" fmla="*/ 3733 w 933174"/>
              <a:gd name="connsiteY2" fmla="*/ 404727 h 936654"/>
              <a:gd name="connsiteX3" fmla="*/ 12144 w 933174"/>
              <a:gd name="connsiteY3" fmla="*/ 365328 h 936654"/>
              <a:gd name="connsiteX4" fmla="*/ 8747 w 933174"/>
              <a:gd name="connsiteY4" fmla="*/ 381241 h 936654"/>
              <a:gd name="connsiteX5" fmla="*/ 9480 w 933174"/>
              <a:gd name="connsiteY5" fmla="*/ 373943 h 936654"/>
              <a:gd name="connsiteX6" fmla="*/ 13599 w 933174"/>
              <a:gd name="connsiteY6" fmla="*/ 358511 h 936654"/>
              <a:gd name="connsiteX7" fmla="*/ 14203 w 933174"/>
              <a:gd name="connsiteY7" fmla="*/ 358671 h 936654"/>
              <a:gd name="connsiteX8" fmla="*/ 12144 w 933174"/>
              <a:gd name="connsiteY8" fmla="*/ 365328 h 936654"/>
              <a:gd name="connsiteX9" fmla="*/ 903196 w 933174"/>
              <a:gd name="connsiteY9" fmla="*/ 307661 h 936654"/>
              <a:gd name="connsiteX10" fmla="*/ 923695 w 933174"/>
              <a:gd name="connsiteY10" fmla="*/ 373943 h 936654"/>
              <a:gd name="connsiteX11" fmla="*/ 933174 w 933174"/>
              <a:gd name="connsiteY11" fmla="*/ 468327 h 936654"/>
              <a:gd name="connsiteX12" fmla="*/ 466587 w 933174"/>
              <a:gd name="connsiteY12" fmla="*/ 936654 h 936654"/>
              <a:gd name="connsiteX13" fmla="*/ 0 w 933174"/>
              <a:gd name="connsiteY13" fmla="*/ 468327 h 936654"/>
              <a:gd name="connsiteX14" fmla="*/ 6285 w 933174"/>
              <a:gd name="connsiteY14" fmla="*/ 405749 h 936654"/>
              <a:gd name="connsiteX15" fmla="*/ 42377 w 933174"/>
              <a:gd name="connsiteY15" fmla="*/ 420201 h 936654"/>
              <a:gd name="connsiteX16" fmla="*/ 90889 w 933174"/>
              <a:gd name="connsiteY16" fmla="*/ 424534 h 936654"/>
              <a:gd name="connsiteX17" fmla="*/ 108978 w 933174"/>
              <a:gd name="connsiteY17" fmla="*/ 518616 h 936654"/>
              <a:gd name="connsiteX18" fmla="*/ 358936 w 933174"/>
              <a:gd name="connsiteY18" fmla="*/ 668818 h 936654"/>
              <a:gd name="connsiteX19" fmla="*/ 419781 w 933174"/>
              <a:gd name="connsiteY19" fmla="*/ 700179 h 936654"/>
              <a:gd name="connsiteX20" fmla="*/ 490492 w 933174"/>
              <a:gd name="connsiteY20" fmla="*/ 627554 h 936654"/>
              <a:gd name="connsiteX21" fmla="*/ 653294 w 933174"/>
              <a:gd name="connsiteY21" fmla="*/ 564832 h 936654"/>
              <a:gd name="connsiteX22" fmla="*/ 738805 w 933174"/>
              <a:gd name="connsiteY22" fmla="*/ 624253 h 936654"/>
              <a:gd name="connsiteX23" fmla="*/ 885650 w 933174"/>
              <a:gd name="connsiteY23" fmla="*/ 409085 h 936654"/>
              <a:gd name="connsiteX24" fmla="*/ 902629 w 933174"/>
              <a:gd name="connsiteY24" fmla="*/ 305826 h 936654"/>
              <a:gd name="connsiteX25" fmla="*/ 903251 w 933174"/>
              <a:gd name="connsiteY25" fmla="*/ 307343 h 936654"/>
              <a:gd name="connsiteX26" fmla="*/ 903196 w 933174"/>
              <a:gd name="connsiteY26" fmla="*/ 307661 h 936654"/>
              <a:gd name="connsiteX27" fmla="*/ 466587 w 933174"/>
              <a:gd name="connsiteY27" fmla="*/ 0 h 936654"/>
              <a:gd name="connsiteX28" fmla="*/ 896508 w 933174"/>
              <a:gd name="connsiteY28" fmla="*/ 286033 h 936654"/>
              <a:gd name="connsiteX29" fmla="*/ 902629 w 933174"/>
              <a:gd name="connsiteY29" fmla="*/ 305826 h 936654"/>
              <a:gd name="connsiteX30" fmla="*/ 891740 w 933174"/>
              <a:gd name="connsiteY30" fmla="*/ 279284 h 936654"/>
              <a:gd name="connsiteX31" fmla="*/ 748672 w 933174"/>
              <a:gd name="connsiteY31" fmla="*/ 540074 h 936654"/>
              <a:gd name="connsiteX32" fmla="*/ 674672 w 933174"/>
              <a:gd name="connsiteY32" fmla="*/ 465798 h 936654"/>
              <a:gd name="connsiteX33" fmla="*/ 743739 w 933174"/>
              <a:gd name="connsiteY33" fmla="*/ 285886 h 936654"/>
              <a:gd name="connsiteX34" fmla="*/ 816095 w 933174"/>
              <a:gd name="connsiteY34" fmla="*/ 292488 h 936654"/>
              <a:gd name="connsiteX35" fmla="*/ 722361 w 933174"/>
              <a:gd name="connsiteY35" fmla="*/ 214911 h 936654"/>
              <a:gd name="connsiteX36" fmla="*/ 641782 w 933174"/>
              <a:gd name="connsiteY36" fmla="*/ 540074 h 936654"/>
              <a:gd name="connsiteX37" fmla="*/ 510226 w 933174"/>
              <a:gd name="connsiteY37" fmla="*/ 566483 h 936654"/>
              <a:gd name="connsiteX38" fmla="*/ 516804 w 933174"/>
              <a:gd name="connsiteY38" fmla="*/ 455895 h 936654"/>
              <a:gd name="connsiteX39" fmla="*/ 559559 w 933174"/>
              <a:gd name="connsiteY39" fmla="*/ 495508 h 936654"/>
              <a:gd name="connsiteX40" fmla="*/ 579293 w 933174"/>
              <a:gd name="connsiteY40" fmla="*/ 398125 h 936654"/>
              <a:gd name="connsiteX41" fmla="*/ 511870 w 933174"/>
              <a:gd name="connsiteY41" fmla="*/ 398125 h 936654"/>
              <a:gd name="connsiteX42" fmla="*/ 478981 w 933174"/>
              <a:gd name="connsiteY42" fmla="*/ 343656 h 936654"/>
              <a:gd name="connsiteX43" fmla="*/ 444447 w 933174"/>
              <a:gd name="connsiteY43" fmla="*/ 447642 h 936654"/>
              <a:gd name="connsiteX44" fmla="*/ 413203 w 933174"/>
              <a:gd name="connsiteY44" fmla="*/ 549977 h 936654"/>
              <a:gd name="connsiteX45" fmla="*/ 449381 w 933174"/>
              <a:gd name="connsiteY45" fmla="*/ 500460 h 936654"/>
              <a:gd name="connsiteX46" fmla="*/ 472403 w 933174"/>
              <a:gd name="connsiteY46" fmla="*/ 594542 h 936654"/>
              <a:gd name="connsiteX47" fmla="*/ 475692 w 933174"/>
              <a:gd name="connsiteY47" fmla="*/ 602795 h 936654"/>
              <a:gd name="connsiteX48" fmla="*/ 381958 w 933174"/>
              <a:gd name="connsiteY48" fmla="*/ 629204 h 936654"/>
              <a:gd name="connsiteX49" fmla="*/ 345780 w 933174"/>
              <a:gd name="connsiteY49" fmla="*/ 482304 h 936654"/>
              <a:gd name="connsiteX50" fmla="*/ 329335 w 933174"/>
              <a:gd name="connsiteY50" fmla="*/ 619301 h 936654"/>
              <a:gd name="connsiteX51" fmla="*/ 159956 w 933174"/>
              <a:gd name="connsiteY51" fmla="*/ 541724 h 936654"/>
              <a:gd name="connsiteX52" fmla="*/ 156667 w 933174"/>
              <a:gd name="connsiteY52" fmla="*/ 465798 h 936654"/>
              <a:gd name="connsiteX53" fmla="*/ 163245 w 933174"/>
              <a:gd name="connsiteY53" fmla="*/ 408028 h 936654"/>
              <a:gd name="connsiteX54" fmla="*/ 304669 w 933174"/>
              <a:gd name="connsiteY54" fmla="*/ 274332 h 936654"/>
              <a:gd name="connsiteX55" fmla="*/ 108978 w 933174"/>
              <a:gd name="connsiteY55" fmla="*/ 365113 h 936654"/>
              <a:gd name="connsiteX56" fmla="*/ 58822 w 933174"/>
              <a:gd name="connsiteY56" fmla="*/ 370478 h 936654"/>
              <a:gd name="connsiteX57" fmla="*/ 14203 w 933174"/>
              <a:gd name="connsiteY57" fmla="*/ 358671 h 936654"/>
              <a:gd name="connsiteX58" fmla="*/ 36667 w 933174"/>
              <a:gd name="connsiteY58" fmla="*/ 286033 h 936654"/>
              <a:gd name="connsiteX59" fmla="*/ 466587 w 933174"/>
              <a:gd name="connsiteY59" fmla="*/ 0 h 936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33174" h="936654">
                <a:moveTo>
                  <a:pt x="8747" y="381241"/>
                </a:moveTo>
                <a:lnTo>
                  <a:pt x="6285" y="405749"/>
                </a:lnTo>
                <a:lnTo>
                  <a:pt x="3733" y="404727"/>
                </a:lnTo>
                <a:close/>
                <a:moveTo>
                  <a:pt x="12144" y="365328"/>
                </a:moveTo>
                <a:lnTo>
                  <a:pt x="8747" y="381241"/>
                </a:lnTo>
                <a:lnTo>
                  <a:pt x="9480" y="373943"/>
                </a:lnTo>
                <a:close/>
                <a:moveTo>
                  <a:pt x="13599" y="358511"/>
                </a:moveTo>
                <a:lnTo>
                  <a:pt x="14203" y="358671"/>
                </a:lnTo>
                <a:lnTo>
                  <a:pt x="12144" y="365328"/>
                </a:lnTo>
                <a:close/>
                <a:moveTo>
                  <a:pt x="903196" y="307661"/>
                </a:moveTo>
                <a:lnTo>
                  <a:pt x="923695" y="373943"/>
                </a:lnTo>
                <a:cubicBezTo>
                  <a:pt x="929910" y="404430"/>
                  <a:pt x="933174" y="435996"/>
                  <a:pt x="933174" y="468327"/>
                </a:cubicBezTo>
                <a:cubicBezTo>
                  <a:pt x="933174" y="726977"/>
                  <a:pt x="724276" y="936654"/>
                  <a:pt x="466587" y="936654"/>
                </a:cubicBezTo>
                <a:cubicBezTo>
                  <a:pt x="208898" y="936654"/>
                  <a:pt x="0" y="726977"/>
                  <a:pt x="0" y="468327"/>
                </a:cubicBezTo>
                <a:lnTo>
                  <a:pt x="6285" y="405749"/>
                </a:lnTo>
                <a:lnTo>
                  <a:pt x="42377" y="420201"/>
                </a:lnTo>
                <a:cubicBezTo>
                  <a:pt x="56766" y="423708"/>
                  <a:pt x="72800" y="425359"/>
                  <a:pt x="90889" y="424534"/>
                </a:cubicBezTo>
                <a:cubicBezTo>
                  <a:pt x="84311" y="444341"/>
                  <a:pt x="85956" y="488906"/>
                  <a:pt x="108978" y="518616"/>
                </a:cubicBezTo>
                <a:cubicBezTo>
                  <a:pt x="2088" y="738142"/>
                  <a:pt x="275068" y="863585"/>
                  <a:pt x="358936" y="668818"/>
                </a:cubicBezTo>
                <a:cubicBezTo>
                  <a:pt x="375380" y="688625"/>
                  <a:pt x="395114" y="700179"/>
                  <a:pt x="419781" y="700179"/>
                </a:cubicBezTo>
                <a:cubicBezTo>
                  <a:pt x="452670" y="698528"/>
                  <a:pt x="478981" y="668818"/>
                  <a:pt x="490492" y="627554"/>
                </a:cubicBezTo>
                <a:cubicBezTo>
                  <a:pt x="536537" y="685324"/>
                  <a:pt x="628627" y="695227"/>
                  <a:pt x="653294" y="564832"/>
                </a:cubicBezTo>
                <a:cubicBezTo>
                  <a:pt x="674672" y="601145"/>
                  <a:pt x="702627" y="624253"/>
                  <a:pt x="738805" y="624253"/>
                </a:cubicBezTo>
                <a:cubicBezTo>
                  <a:pt x="818973" y="624253"/>
                  <a:pt x="862140" y="515625"/>
                  <a:pt x="885650" y="409085"/>
                </a:cubicBezTo>
                <a:close/>
                <a:moveTo>
                  <a:pt x="902629" y="305826"/>
                </a:moveTo>
                <a:lnTo>
                  <a:pt x="903251" y="307343"/>
                </a:lnTo>
                <a:lnTo>
                  <a:pt x="903196" y="307661"/>
                </a:lnTo>
                <a:close/>
                <a:moveTo>
                  <a:pt x="466587" y="0"/>
                </a:moveTo>
                <a:cubicBezTo>
                  <a:pt x="659854" y="0"/>
                  <a:pt x="825676" y="117943"/>
                  <a:pt x="896508" y="286033"/>
                </a:cubicBezTo>
                <a:lnTo>
                  <a:pt x="902629" y="305826"/>
                </a:lnTo>
                <a:lnTo>
                  <a:pt x="891740" y="279284"/>
                </a:lnTo>
                <a:cubicBezTo>
                  <a:pt x="863784" y="373366"/>
                  <a:pt x="806228" y="528520"/>
                  <a:pt x="748672" y="540074"/>
                </a:cubicBezTo>
                <a:cubicBezTo>
                  <a:pt x="710850" y="548326"/>
                  <a:pt x="681249" y="512014"/>
                  <a:pt x="674672" y="465798"/>
                </a:cubicBezTo>
                <a:cubicBezTo>
                  <a:pt x="663160" y="376667"/>
                  <a:pt x="694405" y="289187"/>
                  <a:pt x="743739" y="285886"/>
                </a:cubicBezTo>
                <a:cubicBezTo>
                  <a:pt x="755250" y="353559"/>
                  <a:pt x="807873" y="330451"/>
                  <a:pt x="816095" y="292488"/>
                </a:cubicBezTo>
                <a:cubicBezTo>
                  <a:pt x="825962" y="252875"/>
                  <a:pt x="804584" y="193454"/>
                  <a:pt x="722361" y="214911"/>
                </a:cubicBezTo>
                <a:cubicBezTo>
                  <a:pt x="610538" y="246272"/>
                  <a:pt x="595738" y="429485"/>
                  <a:pt x="641782" y="540074"/>
                </a:cubicBezTo>
                <a:cubicBezTo>
                  <a:pt x="610538" y="607747"/>
                  <a:pt x="559559" y="647361"/>
                  <a:pt x="510226" y="566483"/>
                </a:cubicBezTo>
                <a:cubicBezTo>
                  <a:pt x="513515" y="543375"/>
                  <a:pt x="516804" y="498809"/>
                  <a:pt x="516804" y="455895"/>
                </a:cubicBezTo>
                <a:cubicBezTo>
                  <a:pt x="543115" y="445991"/>
                  <a:pt x="562848" y="454244"/>
                  <a:pt x="559559" y="495508"/>
                </a:cubicBezTo>
                <a:cubicBezTo>
                  <a:pt x="574360" y="485605"/>
                  <a:pt x="630271" y="421233"/>
                  <a:pt x="579293" y="398125"/>
                </a:cubicBezTo>
                <a:cubicBezTo>
                  <a:pt x="567782" y="393173"/>
                  <a:pt x="541470" y="389872"/>
                  <a:pt x="511870" y="398125"/>
                </a:cubicBezTo>
                <a:cubicBezTo>
                  <a:pt x="506937" y="363463"/>
                  <a:pt x="497070" y="338704"/>
                  <a:pt x="478981" y="343656"/>
                </a:cubicBezTo>
                <a:cubicBezTo>
                  <a:pt x="451025" y="351909"/>
                  <a:pt x="442803" y="396474"/>
                  <a:pt x="444447" y="447642"/>
                </a:cubicBezTo>
                <a:cubicBezTo>
                  <a:pt x="428003" y="472400"/>
                  <a:pt x="416492" y="505412"/>
                  <a:pt x="413203" y="549977"/>
                </a:cubicBezTo>
                <a:cubicBezTo>
                  <a:pt x="419781" y="535122"/>
                  <a:pt x="432936" y="516966"/>
                  <a:pt x="449381" y="500460"/>
                </a:cubicBezTo>
                <a:cubicBezTo>
                  <a:pt x="454314" y="536772"/>
                  <a:pt x="462536" y="571434"/>
                  <a:pt x="472403" y="594542"/>
                </a:cubicBezTo>
                <a:cubicBezTo>
                  <a:pt x="472403" y="597843"/>
                  <a:pt x="474048" y="599494"/>
                  <a:pt x="475692" y="602795"/>
                </a:cubicBezTo>
                <a:cubicBezTo>
                  <a:pt x="454314" y="644059"/>
                  <a:pt x="421425" y="657264"/>
                  <a:pt x="381958" y="629204"/>
                </a:cubicBezTo>
                <a:cubicBezTo>
                  <a:pt x="403336" y="569784"/>
                  <a:pt x="400047" y="465798"/>
                  <a:pt x="345780" y="482304"/>
                </a:cubicBezTo>
                <a:cubicBezTo>
                  <a:pt x="307957" y="492207"/>
                  <a:pt x="306313" y="561531"/>
                  <a:pt x="329335" y="619301"/>
                </a:cubicBezTo>
                <a:cubicBezTo>
                  <a:pt x="220801" y="746395"/>
                  <a:pt x="104045" y="645710"/>
                  <a:pt x="159956" y="541724"/>
                </a:cubicBezTo>
                <a:cubicBezTo>
                  <a:pt x="306313" y="569784"/>
                  <a:pt x="309602" y="351909"/>
                  <a:pt x="156667" y="465798"/>
                </a:cubicBezTo>
                <a:cubicBezTo>
                  <a:pt x="146801" y="454244"/>
                  <a:pt x="153378" y="416281"/>
                  <a:pt x="163245" y="408028"/>
                </a:cubicBezTo>
                <a:cubicBezTo>
                  <a:pt x="312891" y="355210"/>
                  <a:pt x="317824" y="297440"/>
                  <a:pt x="304669" y="274332"/>
                </a:cubicBezTo>
                <a:cubicBezTo>
                  <a:pt x="273424" y="218213"/>
                  <a:pt x="166534" y="231417"/>
                  <a:pt x="108978" y="365113"/>
                </a:cubicBezTo>
                <a:cubicBezTo>
                  <a:pt x="91711" y="370890"/>
                  <a:pt x="74856" y="372128"/>
                  <a:pt x="58822" y="370478"/>
                </a:cubicBezTo>
                <a:lnTo>
                  <a:pt x="14203" y="358671"/>
                </a:lnTo>
                <a:lnTo>
                  <a:pt x="36667" y="286033"/>
                </a:lnTo>
                <a:cubicBezTo>
                  <a:pt x="107499" y="117943"/>
                  <a:pt x="273321" y="0"/>
                  <a:pt x="466587"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5" name="Rectangle: Rounded Corners 4">
            <a:extLst>
              <a:ext uri="{FF2B5EF4-FFF2-40B4-BE49-F238E27FC236}">
                <a16:creationId xmlns:a16="http://schemas.microsoft.com/office/drawing/2014/main" id="{8686AA09-36B2-60D4-7C70-FE92B7B9B6A2}"/>
              </a:ext>
            </a:extLst>
          </p:cNvPr>
          <p:cNvSpPr/>
          <p:nvPr/>
        </p:nvSpPr>
        <p:spPr>
          <a:xfrm>
            <a:off x="965881" y="1364226"/>
            <a:ext cx="6654921" cy="2064774"/>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marL="285750" indent="-285750" algn="ctr">
              <a:buFont typeface="Wingdings" panose="05000000000000000000" pitchFamily="2" charset="2"/>
              <a:buChar char="q"/>
            </a:pPr>
            <a:r>
              <a:rPr lang="en-US" sz="1600" b="1">
                <a:solidFill>
                  <a:srgbClr val="0D0D34"/>
                </a:solidFill>
              </a:rPr>
              <a:t>Engage in activities using gross motor skills: </a:t>
            </a:r>
          </a:p>
          <a:p>
            <a:pPr marL="285750" indent="-285750" algn="ctr">
              <a:buFont typeface="Wingdings" panose="05000000000000000000" pitchFamily="2" charset="2"/>
              <a:buChar char="q"/>
            </a:pPr>
            <a:r>
              <a:rPr lang="en-US" sz="1600" b="1">
                <a:solidFill>
                  <a:srgbClr val="0D0D34"/>
                </a:solidFill>
              </a:rPr>
              <a:t>Run / Jump / Hop / Skip </a:t>
            </a:r>
          </a:p>
          <a:p>
            <a:pPr marL="285750" indent="-285750" algn="ctr">
              <a:buFont typeface="Wingdings" panose="05000000000000000000" pitchFamily="2" charset="2"/>
              <a:buChar char="q"/>
            </a:pPr>
            <a:r>
              <a:rPr lang="en-US" sz="1600" b="1">
                <a:solidFill>
                  <a:srgbClr val="0D0D34"/>
                </a:solidFill>
              </a:rPr>
              <a:t>Display use of fine motor skills during activities</a:t>
            </a:r>
          </a:p>
          <a:p>
            <a:pPr marL="285750" indent="-285750" algn="ctr">
              <a:buFont typeface="Wingdings" panose="05000000000000000000" pitchFamily="2" charset="2"/>
              <a:buChar char="q"/>
            </a:pPr>
            <a:r>
              <a:rPr lang="en-US" sz="1600" b="1">
                <a:solidFill>
                  <a:srgbClr val="0D0D34"/>
                </a:solidFill>
              </a:rPr>
              <a:t>Grip a piece of equipment throughout the length of an activity</a:t>
            </a: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p:txBody>
      </p:sp>
      <p:sp>
        <p:nvSpPr>
          <p:cNvPr id="7" name="Rectangle: Rounded Corners 6">
            <a:extLst>
              <a:ext uri="{FF2B5EF4-FFF2-40B4-BE49-F238E27FC236}">
                <a16:creationId xmlns:a16="http://schemas.microsoft.com/office/drawing/2014/main" id="{A9735C9D-8FCF-ADB3-284D-0FCEAA443C44}"/>
              </a:ext>
            </a:extLst>
          </p:cNvPr>
          <p:cNvSpPr/>
          <p:nvPr/>
        </p:nvSpPr>
        <p:spPr>
          <a:xfrm>
            <a:off x="7898659" y="1297858"/>
            <a:ext cx="4005170" cy="5067189"/>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lang="en-GB" b="1">
              <a:solidFill>
                <a:srgbClr val="0D0D34"/>
              </a:solidFill>
            </a:endParaRPr>
          </a:p>
        </p:txBody>
      </p:sp>
      <p:sp>
        <p:nvSpPr>
          <p:cNvPr id="8" name="Rectangle: Rounded Corners 7">
            <a:extLst>
              <a:ext uri="{FF2B5EF4-FFF2-40B4-BE49-F238E27FC236}">
                <a16:creationId xmlns:a16="http://schemas.microsoft.com/office/drawing/2014/main" id="{29D51EB2-75B8-0A96-013D-CF46A015D8AC}"/>
              </a:ext>
            </a:extLst>
          </p:cNvPr>
          <p:cNvSpPr/>
          <p:nvPr/>
        </p:nvSpPr>
        <p:spPr>
          <a:xfrm>
            <a:off x="956049" y="3711677"/>
            <a:ext cx="6654921" cy="2653370"/>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85750" indent="-285750" algn="ctr">
              <a:buFont typeface="Wingdings" panose="05000000000000000000" pitchFamily="2" charset="2"/>
              <a:buChar char="q"/>
            </a:pPr>
            <a:r>
              <a:rPr lang="en-US" sz="1600" b="1">
                <a:solidFill>
                  <a:srgbClr val="0D0D34"/>
                </a:solidFill>
              </a:rPr>
              <a:t>Show signs of enjoyment during the session</a:t>
            </a:r>
          </a:p>
          <a:p>
            <a:pPr marL="285750" indent="-285750" algn="ctr">
              <a:buFont typeface="Wingdings" panose="05000000000000000000" pitchFamily="2" charset="2"/>
              <a:buChar char="q"/>
            </a:pPr>
            <a:r>
              <a:rPr lang="en-US" sz="1600" b="1">
                <a:solidFill>
                  <a:srgbClr val="0D0D34"/>
                </a:solidFill>
              </a:rPr>
              <a:t>Respond to verbal/Makaton cues used by staff to complete an activity</a:t>
            </a:r>
          </a:p>
          <a:p>
            <a:pPr marL="285750" indent="-285750" algn="ctr">
              <a:buFont typeface="Wingdings" panose="05000000000000000000" pitchFamily="2" charset="2"/>
              <a:buChar char="q"/>
            </a:pPr>
            <a:r>
              <a:rPr lang="en-US" sz="1600" b="1">
                <a:solidFill>
                  <a:srgbClr val="0D0D34"/>
                </a:solidFill>
              </a:rPr>
              <a:t>Follow instruction or copy demonstration to complete activities on an individual basis</a:t>
            </a:r>
          </a:p>
          <a:p>
            <a:pPr marL="285750" indent="-285750" algn="ctr">
              <a:buFont typeface="Wingdings" panose="05000000000000000000" pitchFamily="2" charset="2"/>
              <a:buChar char="q"/>
            </a:pPr>
            <a:r>
              <a:rPr lang="en-US" sz="1600" b="1">
                <a:solidFill>
                  <a:srgbClr val="0D0D34"/>
                </a:solidFill>
              </a:rPr>
              <a:t>Choose and handle equipment correctly to complete activities</a:t>
            </a:r>
          </a:p>
          <a:p>
            <a:pPr marL="285750" indent="-285750" algn="ctr">
              <a:buFont typeface="Wingdings" panose="05000000000000000000" pitchFamily="2" charset="2"/>
              <a:buChar char="q"/>
            </a:pPr>
            <a:r>
              <a:rPr lang="en-US" sz="1600" b="1">
                <a:solidFill>
                  <a:srgbClr val="0D0D34"/>
                </a:solidFill>
              </a:rPr>
              <a:t>Recognise their own emotions during activities</a:t>
            </a:r>
          </a:p>
          <a:p>
            <a:pPr marL="285750" indent="-285750" algn="ctr">
              <a:buFont typeface="Wingdings" panose="05000000000000000000" pitchFamily="2" charset="2"/>
              <a:buChar char="q"/>
            </a:pPr>
            <a:r>
              <a:rPr lang="en-US" sz="1600" b="1">
                <a:solidFill>
                  <a:srgbClr val="0D0D34"/>
                </a:solidFill>
              </a:rPr>
              <a:t>Participate in group activities </a:t>
            </a:r>
          </a:p>
          <a:p>
            <a:pPr marL="285750" indent="-285750" algn="ctr">
              <a:buFont typeface="Wingdings" panose="05000000000000000000" pitchFamily="2" charset="2"/>
              <a:buChar char="q"/>
            </a:pPr>
            <a:r>
              <a:rPr lang="en-US" sz="1600" b="1">
                <a:solidFill>
                  <a:srgbClr val="0D0D34"/>
                </a:solidFill>
              </a:rPr>
              <a:t>Take turns during activities</a:t>
            </a:r>
          </a:p>
          <a:p>
            <a:pPr algn="ct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a:p>
            <a:pPr marL="285750" indent="-285750" algn="ctr">
              <a:buFont typeface="Wingdings" panose="05000000000000000000" pitchFamily="2" charset="2"/>
              <a:buChar char="q"/>
            </a:pPr>
            <a:endParaRPr lang="en-US" sz="1600" b="1">
              <a:solidFill>
                <a:srgbClr val="0D0D34"/>
              </a:solidFill>
            </a:endParaRPr>
          </a:p>
        </p:txBody>
      </p:sp>
    </p:spTree>
    <p:extLst>
      <p:ext uri="{BB962C8B-B14F-4D97-AF65-F5344CB8AC3E}">
        <p14:creationId xmlns:p14="http://schemas.microsoft.com/office/powerpoint/2010/main" val="39868231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1548</Words>
  <Application>Microsoft Office PowerPoint</Application>
  <PresentationFormat>Widescreen</PresentationFormat>
  <Paragraphs>168</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McNally</dc:creator>
  <cp:lastModifiedBy>Michelle</cp:lastModifiedBy>
  <cp:revision>3</cp:revision>
  <dcterms:created xsi:type="dcterms:W3CDTF">2024-08-16T11:35:23Z</dcterms:created>
  <dcterms:modified xsi:type="dcterms:W3CDTF">2025-01-26T22:38:09Z</dcterms:modified>
</cp:coreProperties>
</file>